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4389" r:id="rId2"/>
  </p:sldMasterIdLst>
  <p:notesMasterIdLst>
    <p:notesMasterId r:id="rId24"/>
  </p:notesMasterIdLst>
  <p:sldIdLst>
    <p:sldId id="256" r:id="rId3"/>
    <p:sldId id="276" r:id="rId4"/>
    <p:sldId id="298" r:id="rId5"/>
    <p:sldId id="279" r:id="rId6"/>
    <p:sldId id="278" r:id="rId7"/>
    <p:sldId id="280" r:id="rId8"/>
    <p:sldId id="287" r:id="rId9"/>
    <p:sldId id="260" r:id="rId10"/>
    <p:sldId id="282" r:id="rId11"/>
    <p:sldId id="281" r:id="rId12"/>
    <p:sldId id="261" r:id="rId13"/>
    <p:sldId id="283" r:id="rId14"/>
    <p:sldId id="265" r:id="rId15"/>
    <p:sldId id="293" r:id="rId16"/>
    <p:sldId id="286" r:id="rId17"/>
    <p:sldId id="294" r:id="rId18"/>
    <p:sldId id="289" r:id="rId19"/>
    <p:sldId id="290" r:id="rId20"/>
    <p:sldId id="295" r:id="rId21"/>
    <p:sldId id="296" r:id="rId22"/>
    <p:sldId id="297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relyOnVml="1" encoding="utf-8"/>
  <p:clrMru>
    <a:srgbClr val="0000FF"/>
    <a:srgbClr val="008AF2"/>
    <a:srgbClr val="B7F913"/>
    <a:srgbClr val="D5FC10"/>
    <a:srgbClr val="FFE4C9"/>
    <a:srgbClr val="FFFC0C"/>
    <a:srgbClr val="FFFF99"/>
    <a:srgbClr val="F1F10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00"/>
    <p:restoredTop sz="9460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Haga clic para modificar el estilo de texto del patrón</a:t>
            </a:r>
          </a:p>
          <a:p>
            <a:pPr lvl="1"/>
            <a:r>
              <a:rPr lang="en-US" noProof="0" smtClean="0"/>
              <a:t>Segundo nivel</a:t>
            </a:r>
          </a:p>
          <a:p>
            <a:pPr lvl="2"/>
            <a:r>
              <a:rPr lang="en-US" noProof="0" smtClean="0"/>
              <a:t>Tercer nivel</a:t>
            </a:r>
          </a:p>
          <a:p>
            <a:pPr lvl="3"/>
            <a:r>
              <a:rPr lang="en-US" noProof="0" smtClean="0"/>
              <a:t>Cuarto nivel</a:t>
            </a:r>
          </a:p>
          <a:p>
            <a:pPr lvl="4"/>
            <a:r>
              <a:rPr lang="en-US" noProof="0" smtClean="0"/>
              <a:t>Quinto nivel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F9C0ED5-85F8-4B29-A057-992DB4481A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5C0A4F-18F7-4F8C-B02B-ED28E5246502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79525" y="1600200"/>
            <a:ext cx="7085013" cy="1066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Haga clic para cambiar el estilo de título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79525" y="2819400"/>
            <a:ext cx="5256213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Haga clic para modificar el estilo de subtítulo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CAEC0-66BC-4F02-A7AF-8239DEA59A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806995-746C-40B9-9701-905091E4ED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94475" y="685800"/>
            <a:ext cx="1771650" cy="54403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279525" y="685800"/>
            <a:ext cx="5162550" cy="54403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A10E2-B62B-479A-864F-FD432D7FFE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9525" y="685800"/>
            <a:ext cx="7086600" cy="7318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279525" y="1600200"/>
            <a:ext cx="5257800" cy="4525963"/>
          </a:xfrm>
        </p:spPr>
        <p:txBody>
          <a:bodyPr/>
          <a:lstStyle/>
          <a:p>
            <a:pPr lvl="0"/>
            <a:endParaRPr lang="ru-RU" noProof="0" dirty="0" smtClean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D6920E-F13E-498C-B1A0-E0C60303A13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1B7381-9A6D-44ED-B087-342CD0B9A5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AA21FE-EFDF-48A4-A145-E426B659DFF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1D7E5-A775-4698-BAD8-2C26A8FBF9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4686D-CBFE-4F10-B621-6251D46DD6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E01CD-0ADE-48EC-8B46-8C95C76BD4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561FF-2F74-4FF4-A55E-649247003E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F5F2AB-98B2-4AFD-89D4-4376CBC480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5EF621-2BFC-4C6C-89C0-AD984AB32F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BF276D-5C6D-4CC2-BFB4-5A0E015CBF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B0679-04C6-4411-BBFF-D705E5148B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68D2A-1048-47CA-BC0A-5993B42172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0D347-DDC0-4F87-BCBE-2F5F57F961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9525" y="685800"/>
            <a:ext cx="7086600" cy="7318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279525" y="1600200"/>
            <a:ext cx="5257800" cy="4525963"/>
          </a:xfrm>
        </p:spPr>
        <p:txBody>
          <a:bodyPr rtlCol="0">
            <a:normAutofit/>
          </a:bodyPr>
          <a:lstStyle/>
          <a:p>
            <a:pPr lvl="0"/>
            <a:endParaRPr lang="ru-RU" noProof="0" dirty="0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4204E-646C-4826-AFE6-2F75D2E624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AA37C-8380-42F0-B066-0EB144C7DA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2795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9846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F4AD31-2F6E-47EA-8E41-3FA46068F1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1ED3D-B585-4383-A329-45BE32BD5B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F3233-6692-424D-9605-00B4932C8D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4BE94B-8C13-4106-BBA6-2E68357D90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0CFBC5-782F-4397-96F2-4CCA3283F8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81E9FF-E776-40A4-A70F-7A0BA67A16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9525" y="685800"/>
            <a:ext cx="70866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Haga clic para cambiar el estilo de título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9525" y="1600200"/>
            <a:ext cx="5257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29375"/>
            <a:ext cx="2895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>
              <a:defRPr/>
            </a:pPr>
            <a:fld id="{63AD1344-5F40-4089-8BFE-0B256B6524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76" r:id="rId1"/>
    <p:sldLayoutId id="2147484453" r:id="rId2"/>
    <p:sldLayoutId id="2147484454" r:id="rId3"/>
    <p:sldLayoutId id="2147484455" r:id="rId4"/>
    <p:sldLayoutId id="2147484456" r:id="rId5"/>
    <p:sldLayoutId id="2147484457" r:id="rId6"/>
    <p:sldLayoutId id="2147484458" r:id="rId7"/>
    <p:sldLayoutId id="2147484459" r:id="rId8"/>
    <p:sldLayoutId id="2147484460" r:id="rId9"/>
    <p:sldLayoutId id="2147484461" r:id="rId10"/>
    <p:sldLayoutId id="2147484462" r:id="rId11"/>
    <p:sldLayoutId id="214748446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3F8D067-9A62-47C4-9E78-0DE815CCA8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64" r:id="rId1"/>
    <p:sldLayoutId id="2147484465" r:id="rId2"/>
    <p:sldLayoutId id="2147484466" r:id="rId3"/>
    <p:sldLayoutId id="2147484467" r:id="rId4"/>
    <p:sldLayoutId id="2147484468" r:id="rId5"/>
    <p:sldLayoutId id="2147484469" r:id="rId6"/>
    <p:sldLayoutId id="2147484470" r:id="rId7"/>
    <p:sldLayoutId id="2147484471" r:id="rId8"/>
    <p:sldLayoutId id="2147484472" r:id="rId9"/>
    <p:sldLayoutId id="2147484473" r:id="rId10"/>
    <p:sldLayoutId id="2147484474" r:id="rId11"/>
    <p:sldLayoutId id="214748447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8"/>
          <p:cNvGrpSpPr>
            <a:grpSpLocks/>
          </p:cNvGrpSpPr>
          <p:nvPr/>
        </p:nvGrpSpPr>
        <p:grpSpPr bwMode="auto">
          <a:xfrm>
            <a:off x="1428750" y="1500188"/>
            <a:ext cx="5735638" cy="2736850"/>
            <a:chOff x="1292" y="1298"/>
            <a:chExt cx="2636" cy="1361"/>
          </a:xfrm>
        </p:grpSpPr>
        <p:sp>
          <p:nvSpPr>
            <p:cNvPr id="4099" name="WordArt 6"/>
            <p:cNvSpPr>
              <a:spLocks noChangeArrowheads="1" noChangeShapeType="1" noTextEdit="1"/>
            </p:cNvSpPr>
            <p:nvPr/>
          </p:nvSpPr>
          <p:spPr bwMode="auto">
            <a:xfrm>
              <a:off x="1292" y="1298"/>
              <a:ext cx="2636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38100">
                    <a:solidFill>
                      <a:srgbClr val="1F497D"/>
                    </a:solidFill>
                    <a:round/>
                    <a:headEnd/>
                    <a:tailEnd/>
                  </a:ln>
                  <a:solidFill>
                    <a:srgbClr val="8DB3E2"/>
                  </a:solidFill>
                  <a:latin typeface="Times New Roman"/>
                  <a:cs typeface="Times New Roman"/>
                </a:rPr>
                <a:t>REPORTED</a:t>
              </a:r>
              <a:endParaRPr lang="ru-RU" sz="3600" b="1" kern="10">
                <a:ln w="38100">
                  <a:solidFill>
                    <a:srgbClr val="1F497D"/>
                  </a:solidFill>
                  <a:round/>
                  <a:headEnd/>
                  <a:tailEnd/>
                </a:ln>
                <a:solidFill>
                  <a:srgbClr val="8DB3E2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4100" name="WordArt 7"/>
            <p:cNvSpPr>
              <a:spLocks noChangeArrowheads="1" noChangeShapeType="1" noTextEdit="1"/>
            </p:cNvSpPr>
            <p:nvPr/>
          </p:nvSpPr>
          <p:spPr bwMode="auto">
            <a:xfrm>
              <a:off x="1610" y="2251"/>
              <a:ext cx="209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38100">
                    <a:solidFill>
                      <a:srgbClr val="1F497D"/>
                    </a:solidFill>
                    <a:round/>
                    <a:headEnd/>
                    <a:tailEnd/>
                  </a:ln>
                  <a:solidFill>
                    <a:srgbClr val="8DB3E2"/>
                  </a:solidFill>
                  <a:latin typeface="Times New Roman"/>
                  <a:cs typeface="Times New Roman"/>
                </a:rPr>
                <a:t>SPEECH</a:t>
              </a:r>
              <a:endParaRPr lang="ru-RU" sz="3600" b="1" kern="10">
                <a:ln w="38100">
                  <a:solidFill>
                    <a:srgbClr val="1F497D"/>
                  </a:solidFill>
                  <a:round/>
                  <a:headEnd/>
                  <a:tailEnd/>
                </a:ln>
                <a:solidFill>
                  <a:srgbClr val="8DB3E2"/>
                </a:solidFill>
                <a:latin typeface="Times New Roman"/>
                <a:cs typeface="Times New Roman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81"/>
          <p:cNvGraphicFramePr>
            <a:graphicFrameLocks noGrp="1"/>
          </p:cNvGraphicFramePr>
          <p:nvPr/>
        </p:nvGraphicFramePr>
        <p:xfrm>
          <a:off x="0" y="0"/>
          <a:ext cx="9144000" cy="6886893"/>
        </p:xfrm>
        <a:graphic>
          <a:graphicData uri="http://schemas.openxmlformats.org/drawingml/2006/table">
            <a:tbl>
              <a:tblPr/>
              <a:tblGrid>
                <a:gridCol w="4067175"/>
                <a:gridCol w="5076825"/>
              </a:tblGrid>
              <a:tr h="1220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Present Simple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/>
                      </a:r>
                      <a:b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</a:br>
                      <a:r>
                        <a:rPr lang="en-US" sz="2400" b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2400" b="1" i="1" u="sng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phone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my friends every day.”</a:t>
                      </a:r>
                      <a:endParaRPr lang="ru-RU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Past Simple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She told him (that) she </a:t>
                      </a:r>
                      <a:r>
                        <a:rPr kumimoji="0" lang="en-US" sz="24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phoned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her friends every day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0D9"/>
                    </a:solidFill>
                  </a:tcPr>
                </a:tc>
              </a:tr>
              <a:tr h="1597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Present Progressive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2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2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'm waiting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for Kate.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Past Progressive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He said (that) he </a:t>
                      </a:r>
                      <a:r>
                        <a:rPr kumimoji="0" lang="en-US" sz="2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was waiting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for Kate.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0D9"/>
                    </a:solidFill>
                  </a:tcPr>
                </a:tc>
              </a:tr>
              <a:tr h="1222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Past Simple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en-US" sz="2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made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it yesterday.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Past Perfect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He said (that) he </a:t>
                      </a:r>
                      <a:r>
                        <a:rPr kumimoji="0" lang="en-US" sz="2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made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it yesterday.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0D9"/>
                    </a:solidFill>
                  </a:tcPr>
                </a:tc>
              </a:tr>
              <a:tr h="1220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Future Simple</a:t>
                      </a:r>
                      <a:b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en-US" sz="2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will study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better.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Future-in-the-Past</a:t>
                      </a:r>
                      <a:b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He said (that) he </a:t>
                      </a:r>
                      <a:r>
                        <a:rPr kumimoji="0" lang="en-US" sz="2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would study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better.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0D9"/>
                    </a:solidFill>
                  </a:tcPr>
                </a:tc>
              </a:tr>
              <a:tr h="1597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Present Perfect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2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2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've been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to France three times.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Past Perfect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He said (that) he </a:t>
                      </a:r>
                      <a:r>
                        <a:rPr kumimoji="0" lang="en-US" sz="2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had been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to France three times.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0D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571625" y="0"/>
            <a:ext cx="6215063" cy="64293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Reported changes. Modal Verbs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7-конечная звезда 4"/>
          <p:cNvSpPr/>
          <p:nvPr/>
        </p:nvSpPr>
        <p:spPr>
          <a:xfrm>
            <a:off x="357188" y="857250"/>
            <a:ext cx="1928812" cy="1214438"/>
          </a:xfrm>
          <a:prstGeom prst="star7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can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7-конечная звезда 5"/>
          <p:cNvSpPr/>
          <p:nvPr/>
        </p:nvSpPr>
        <p:spPr>
          <a:xfrm>
            <a:off x="357188" y="2286000"/>
            <a:ext cx="1928812" cy="1214438"/>
          </a:xfrm>
          <a:prstGeom prst="star7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could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7-конечная звезда 6"/>
          <p:cNvSpPr/>
          <p:nvPr/>
        </p:nvSpPr>
        <p:spPr>
          <a:xfrm>
            <a:off x="4786313" y="2714625"/>
            <a:ext cx="1928812" cy="1214438"/>
          </a:xfrm>
          <a:prstGeom prst="star7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might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7-конечная звезда 7"/>
          <p:cNvSpPr/>
          <p:nvPr/>
        </p:nvSpPr>
        <p:spPr>
          <a:xfrm>
            <a:off x="2786063" y="2714625"/>
            <a:ext cx="1928812" cy="1214438"/>
          </a:xfrm>
          <a:prstGeom prst="star7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may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7-конечная звезда 8"/>
          <p:cNvSpPr/>
          <p:nvPr/>
        </p:nvSpPr>
        <p:spPr>
          <a:xfrm>
            <a:off x="714375" y="3714750"/>
            <a:ext cx="1928813" cy="1214438"/>
          </a:xfrm>
          <a:prstGeom prst="star7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Had been able to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Стрелка вниз 25"/>
          <p:cNvSpPr/>
          <p:nvPr/>
        </p:nvSpPr>
        <p:spPr>
          <a:xfrm>
            <a:off x="1143000" y="2000250"/>
            <a:ext cx="357188" cy="428625"/>
          </a:xfrm>
          <a:prstGeom prst="downArrow">
            <a:avLst>
              <a:gd name="adj1" fmla="val 46545"/>
              <a:gd name="adj2" fmla="val 42243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7" name="Стрелка вниз 26"/>
          <p:cNvSpPr/>
          <p:nvPr/>
        </p:nvSpPr>
        <p:spPr>
          <a:xfrm>
            <a:off x="1500188" y="3429000"/>
            <a:ext cx="357187" cy="428625"/>
          </a:xfrm>
          <a:prstGeom prst="downArrow">
            <a:avLst>
              <a:gd name="adj1" fmla="val 46545"/>
              <a:gd name="adj2" fmla="val 42243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9" name="7-конечная звезда 28"/>
          <p:cNvSpPr/>
          <p:nvPr/>
        </p:nvSpPr>
        <p:spPr>
          <a:xfrm>
            <a:off x="6715125" y="2286000"/>
            <a:ext cx="1928813" cy="1214438"/>
          </a:xfrm>
          <a:prstGeom prst="star7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had to</a:t>
            </a:r>
            <a:endParaRPr lang="ru-RU" sz="24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7-конечная звезда 29"/>
          <p:cNvSpPr/>
          <p:nvPr/>
        </p:nvSpPr>
        <p:spPr>
          <a:xfrm>
            <a:off x="6500813" y="3643313"/>
            <a:ext cx="1928812" cy="1214437"/>
          </a:xfrm>
          <a:prstGeom prst="star7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must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7-конечная звезда 30"/>
          <p:cNvSpPr/>
          <p:nvPr/>
        </p:nvSpPr>
        <p:spPr>
          <a:xfrm>
            <a:off x="6858000" y="857250"/>
            <a:ext cx="1928813" cy="1214438"/>
          </a:xfrm>
          <a:prstGeom prst="star7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have to</a:t>
            </a:r>
            <a:endParaRPr lang="ru-RU" sz="24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7-конечная звезда 31"/>
          <p:cNvSpPr/>
          <p:nvPr/>
        </p:nvSpPr>
        <p:spPr>
          <a:xfrm>
            <a:off x="4572000" y="1000125"/>
            <a:ext cx="2071688" cy="1428750"/>
          </a:xfrm>
          <a:prstGeom prst="star7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was</a:t>
            </a: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were to</a:t>
            </a:r>
            <a:endParaRPr lang="ru-RU" sz="24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7-конечная звезда 32"/>
          <p:cNvSpPr/>
          <p:nvPr/>
        </p:nvSpPr>
        <p:spPr>
          <a:xfrm>
            <a:off x="2571750" y="1143000"/>
            <a:ext cx="1928813" cy="1214438"/>
          </a:xfrm>
          <a:prstGeom prst="star7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be to</a:t>
            </a:r>
            <a:endParaRPr lang="ru-RU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Стрелка вправо 34"/>
          <p:cNvSpPr/>
          <p:nvPr/>
        </p:nvSpPr>
        <p:spPr>
          <a:xfrm>
            <a:off x="4357688" y="1714500"/>
            <a:ext cx="428625" cy="357188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6" name="Стрелка вправо 35"/>
          <p:cNvSpPr/>
          <p:nvPr/>
        </p:nvSpPr>
        <p:spPr>
          <a:xfrm>
            <a:off x="4572000" y="3286125"/>
            <a:ext cx="428625" cy="357188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8" name="Стрелка вниз 37"/>
          <p:cNvSpPr/>
          <p:nvPr/>
        </p:nvSpPr>
        <p:spPr>
          <a:xfrm flipV="1">
            <a:off x="7358063" y="3286125"/>
            <a:ext cx="357187" cy="428625"/>
          </a:xfrm>
          <a:prstGeom prst="downArrow">
            <a:avLst>
              <a:gd name="adj1" fmla="val 46545"/>
              <a:gd name="adj2" fmla="val 42243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9" name="Стрелка вниз 38"/>
          <p:cNvSpPr/>
          <p:nvPr/>
        </p:nvSpPr>
        <p:spPr>
          <a:xfrm>
            <a:off x="7572375" y="2000250"/>
            <a:ext cx="357188" cy="428625"/>
          </a:xfrm>
          <a:prstGeom prst="downArrow">
            <a:avLst>
              <a:gd name="adj1" fmla="val 46545"/>
              <a:gd name="adj2" fmla="val 42243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0" name="7-конечная звезда 39"/>
          <p:cNvSpPr/>
          <p:nvPr/>
        </p:nvSpPr>
        <p:spPr>
          <a:xfrm>
            <a:off x="785813" y="4500563"/>
            <a:ext cx="7786687" cy="2071687"/>
          </a:xfrm>
          <a:prstGeom prst="star7">
            <a:avLst/>
          </a:prstGeom>
          <a:solidFill>
            <a:srgbClr val="FFE4C9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</a:p>
          <a:p>
            <a:pPr algn="ctr">
              <a:spcBef>
                <a:spcPct val="50000"/>
              </a:spcBef>
              <a:defRPr/>
            </a:pPr>
            <a:r>
              <a:rPr lang="en-GB" sz="2400" b="1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modal verbs</a:t>
            </a:r>
            <a:r>
              <a:rPr lang="en-GB" sz="2400" b="1" i="1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GB" sz="2400" b="1" i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could, would, might and should</a:t>
            </a:r>
          </a:p>
          <a:p>
            <a:pPr algn="ctr">
              <a:spcBef>
                <a:spcPct val="50000"/>
              </a:spcBef>
              <a:defRPr/>
            </a:pPr>
            <a:r>
              <a:rPr lang="en-GB" sz="2400" b="1" i="1" u="sng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do not change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лако 3"/>
          <p:cNvSpPr/>
          <p:nvPr/>
        </p:nvSpPr>
        <p:spPr>
          <a:xfrm>
            <a:off x="7215188" y="1785938"/>
            <a:ext cx="1928812" cy="1500187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 day after tomorrow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1785938" y="3071813"/>
            <a:ext cx="1643062" cy="1143000"/>
          </a:xfrm>
          <a:prstGeom prst="cloud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then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142875" y="3071813"/>
            <a:ext cx="1643063" cy="1143000"/>
          </a:xfrm>
          <a:prstGeom prst="cloud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now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блако 7"/>
          <p:cNvSpPr/>
          <p:nvPr/>
        </p:nvSpPr>
        <p:spPr>
          <a:xfrm>
            <a:off x="1785938" y="1928813"/>
            <a:ext cx="1643062" cy="1143000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those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блако 8"/>
          <p:cNvSpPr/>
          <p:nvPr/>
        </p:nvSpPr>
        <p:spPr>
          <a:xfrm>
            <a:off x="142875" y="1928813"/>
            <a:ext cx="1643063" cy="1143000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these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Облако 9"/>
          <p:cNvSpPr/>
          <p:nvPr/>
        </p:nvSpPr>
        <p:spPr>
          <a:xfrm>
            <a:off x="1785938" y="785813"/>
            <a:ext cx="1643062" cy="1143000"/>
          </a:xfrm>
          <a:prstGeom prst="clou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that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Облако 10"/>
          <p:cNvSpPr/>
          <p:nvPr/>
        </p:nvSpPr>
        <p:spPr>
          <a:xfrm>
            <a:off x="142875" y="785813"/>
            <a:ext cx="1643063" cy="1143000"/>
          </a:xfrm>
          <a:prstGeom prst="clou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this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Облако 11"/>
          <p:cNvSpPr/>
          <p:nvPr/>
        </p:nvSpPr>
        <p:spPr>
          <a:xfrm>
            <a:off x="7215188" y="3357563"/>
            <a:ext cx="1928812" cy="1500187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two days later,</a:t>
            </a:r>
          </a:p>
          <a:p>
            <a:pPr algn="ctr"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in two days’ time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Облако 14"/>
          <p:cNvSpPr/>
          <p:nvPr/>
        </p:nvSpPr>
        <p:spPr>
          <a:xfrm>
            <a:off x="1785938" y="4214813"/>
            <a:ext cx="1643062" cy="1143000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that day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Облако 15"/>
          <p:cNvSpPr/>
          <p:nvPr/>
        </p:nvSpPr>
        <p:spPr>
          <a:xfrm>
            <a:off x="142875" y="4214813"/>
            <a:ext cx="1643063" cy="1143000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today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Облако 16"/>
          <p:cNvSpPr/>
          <p:nvPr/>
        </p:nvSpPr>
        <p:spPr>
          <a:xfrm>
            <a:off x="142875" y="5357813"/>
            <a:ext cx="1643063" cy="1143000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yesterday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Облако 17"/>
          <p:cNvSpPr/>
          <p:nvPr/>
        </p:nvSpPr>
        <p:spPr>
          <a:xfrm>
            <a:off x="1785938" y="5357813"/>
            <a:ext cx="1643062" cy="1143000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 day before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>
            <a:off x="1428750" y="2500313"/>
            <a:ext cx="571500" cy="1587"/>
          </a:xfrm>
          <a:prstGeom prst="straightConnector1">
            <a:avLst/>
          </a:prstGeom>
          <a:ln>
            <a:solidFill>
              <a:srgbClr val="FF0000"/>
            </a:solidFill>
            <a:tailEnd type="stealt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1428750" y="3643313"/>
            <a:ext cx="571500" cy="1587"/>
          </a:xfrm>
          <a:prstGeom prst="straightConnector1">
            <a:avLst/>
          </a:prstGeom>
          <a:ln>
            <a:solidFill>
              <a:srgbClr val="FF0000"/>
            </a:solidFill>
            <a:tailEnd type="stealt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1428750" y="4786313"/>
            <a:ext cx="571500" cy="1587"/>
          </a:xfrm>
          <a:prstGeom prst="straightConnector1">
            <a:avLst/>
          </a:prstGeom>
          <a:ln>
            <a:solidFill>
              <a:srgbClr val="FF0000"/>
            </a:solidFill>
            <a:tailEnd type="stealt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1571625" y="5929313"/>
            <a:ext cx="571500" cy="1587"/>
          </a:xfrm>
          <a:prstGeom prst="straightConnector1">
            <a:avLst/>
          </a:prstGeom>
          <a:ln>
            <a:solidFill>
              <a:srgbClr val="FF0000"/>
            </a:solidFill>
            <a:tailEnd type="stealt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7" name="Облако 26"/>
          <p:cNvSpPr/>
          <p:nvPr/>
        </p:nvSpPr>
        <p:spPr>
          <a:xfrm>
            <a:off x="3857625" y="1928813"/>
            <a:ext cx="1643063" cy="1143000"/>
          </a:xfrm>
          <a:prstGeom prst="cloud">
            <a:avLst/>
          </a:prstGeom>
          <a:solidFill>
            <a:srgbClr val="FFFF99"/>
          </a:solidFill>
          <a:ln>
            <a:solidFill>
              <a:srgbClr val="B7F913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ago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Облако 27"/>
          <p:cNvSpPr/>
          <p:nvPr/>
        </p:nvSpPr>
        <p:spPr>
          <a:xfrm>
            <a:off x="5500688" y="1928813"/>
            <a:ext cx="1643062" cy="1143000"/>
          </a:xfrm>
          <a:prstGeom prst="cloud">
            <a:avLst/>
          </a:prstGeom>
          <a:solidFill>
            <a:srgbClr val="FFFF99"/>
          </a:solidFill>
          <a:ln>
            <a:solidFill>
              <a:srgbClr val="B7F913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before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Облако 28"/>
          <p:cNvSpPr/>
          <p:nvPr/>
        </p:nvSpPr>
        <p:spPr>
          <a:xfrm>
            <a:off x="3857625" y="3071813"/>
            <a:ext cx="1643063" cy="1143000"/>
          </a:xfrm>
          <a:prstGeom prst="cloud">
            <a:avLst/>
          </a:prstGeom>
          <a:solidFill>
            <a:srgbClr val="FFC0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next year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Облако 29"/>
          <p:cNvSpPr/>
          <p:nvPr/>
        </p:nvSpPr>
        <p:spPr>
          <a:xfrm>
            <a:off x="5500688" y="3071813"/>
            <a:ext cx="1643062" cy="1143000"/>
          </a:xfrm>
          <a:prstGeom prst="cloud">
            <a:avLst/>
          </a:prstGeom>
          <a:solidFill>
            <a:srgbClr val="FFC0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 following year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Облако 30"/>
          <p:cNvSpPr/>
          <p:nvPr/>
        </p:nvSpPr>
        <p:spPr>
          <a:xfrm>
            <a:off x="5500688" y="4214813"/>
            <a:ext cx="1643062" cy="1143000"/>
          </a:xfrm>
          <a:prstGeom prst="cloud">
            <a:avLst/>
          </a:prstGeom>
          <a:solidFill>
            <a:srgbClr val="D5FC10"/>
          </a:solidFill>
          <a:ln>
            <a:solidFill>
              <a:srgbClr val="00B05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 previous week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Облако 31"/>
          <p:cNvSpPr/>
          <p:nvPr/>
        </p:nvSpPr>
        <p:spPr>
          <a:xfrm>
            <a:off x="3857625" y="5357813"/>
            <a:ext cx="1643063" cy="1143000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4"/>
          </a:lnRef>
          <a:fillRef idx="1003">
            <a:schemeClr val="lt1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here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Облако 32"/>
          <p:cNvSpPr/>
          <p:nvPr/>
        </p:nvSpPr>
        <p:spPr>
          <a:xfrm>
            <a:off x="3857625" y="4214813"/>
            <a:ext cx="1643063" cy="1143000"/>
          </a:xfrm>
          <a:prstGeom prst="cloud">
            <a:avLst/>
          </a:prstGeom>
          <a:solidFill>
            <a:srgbClr val="D5FC10"/>
          </a:solidFill>
          <a:ln>
            <a:solidFill>
              <a:srgbClr val="00B05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last week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4" name="Прямая со стрелкой 33"/>
          <p:cNvCxnSpPr/>
          <p:nvPr/>
        </p:nvCxnSpPr>
        <p:spPr>
          <a:xfrm>
            <a:off x="5214938" y="3643313"/>
            <a:ext cx="571500" cy="1587"/>
          </a:xfrm>
          <a:prstGeom prst="straightConnector1">
            <a:avLst/>
          </a:prstGeom>
          <a:ln>
            <a:solidFill>
              <a:srgbClr val="FF0000"/>
            </a:solidFill>
            <a:tailEnd type="stealt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 rot="5400000">
            <a:off x="7934325" y="3281363"/>
            <a:ext cx="563563" cy="1587"/>
          </a:xfrm>
          <a:prstGeom prst="straightConnector1">
            <a:avLst/>
          </a:prstGeom>
          <a:ln>
            <a:solidFill>
              <a:srgbClr val="FF0000"/>
            </a:solidFill>
            <a:tailEnd type="stealt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>
            <a:off x="5214938" y="4786313"/>
            <a:ext cx="571500" cy="1587"/>
          </a:xfrm>
          <a:prstGeom prst="straightConnector1">
            <a:avLst/>
          </a:prstGeom>
          <a:ln>
            <a:solidFill>
              <a:srgbClr val="FF0000"/>
            </a:solidFill>
            <a:tailEnd type="stealt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3" name="Облако 42"/>
          <p:cNvSpPr/>
          <p:nvPr/>
        </p:nvSpPr>
        <p:spPr>
          <a:xfrm>
            <a:off x="5500688" y="5357813"/>
            <a:ext cx="1643062" cy="1143000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4"/>
          </a:lnRef>
          <a:fillRef idx="1003">
            <a:schemeClr val="lt1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there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2" name="Прямая со стрелкой 41"/>
          <p:cNvCxnSpPr/>
          <p:nvPr/>
        </p:nvCxnSpPr>
        <p:spPr>
          <a:xfrm>
            <a:off x="5214938" y="5929313"/>
            <a:ext cx="571500" cy="1587"/>
          </a:xfrm>
          <a:prstGeom prst="straightConnector1">
            <a:avLst/>
          </a:prstGeom>
          <a:ln>
            <a:solidFill>
              <a:srgbClr val="FF0000"/>
            </a:solidFill>
            <a:tailEnd type="stealt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Облако 12"/>
          <p:cNvSpPr/>
          <p:nvPr/>
        </p:nvSpPr>
        <p:spPr>
          <a:xfrm>
            <a:off x="5500688" y="714375"/>
            <a:ext cx="1714500" cy="1214438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 next day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Облако 13"/>
          <p:cNvSpPr/>
          <p:nvPr/>
        </p:nvSpPr>
        <p:spPr>
          <a:xfrm>
            <a:off x="3786188" y="714375"/>
            <a:ext cx="1714500" cy="1214438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tomorrow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Прямая со стрелкой 19"/>
          <p:cNvCxnSpPr/>
          <p:nvPr/>
        </p:nvCxnSpPr>
        <p:spPr>
          <a:xfrm>
            <a:off x="1571625" y="1357313"/>
            <a:ext cx="571500" cy="1587"/>
          </a:xfrm>
          <a:prstGeom prst="straightConnector1">
            <a:avLst/>
          </a:prstGeom>
          <a:ln>
            <a:solidFill>
              <a:srgbClr val="FF0000"/>
            </a:solidFill>
            <a:tailEnd type="stealt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5214938" y="1285875"/>
            <a:ext cx="571500" cy="1588"/>
          </a:xfrm>
          <a:prstGeom prst="straightConnector1">
            <a:avLst/>
          </a:prstGeom>
          <a:ln>
            <a:solidFill>
              <a:srgbClr val="FF0000"/>
            </a:solidFill>
            <a:tailEnd type="stealt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>
            <a:off x="5214938" y="2500313"/>
            <a:ext cx="571500" cy="1587"/>
          </a:xfrm>
          <a:prstGeom prst="straightConnector1">
            <a:avLst/>
          </a:prstGeom>
          <a:ln>
            <a:solidFill>
              <a:srgbClr val="FF0000"/>
            </a:solidFill>
            <a:tailEnd type="stealt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371" name="Заголовок 3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43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Changes of time words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90" name="Group 42"/>
          <p:cNvGraphicFramePr>
            <a:graphicFrameLocks noGrp="1"/>
          </p:cNvGraphicFramePr>
          <p:nvPr/>
        </p:nvGraphicFramePr>
        <p:xfrm>
          <a:off x="0" y="782638"/>
          <a:ext cx="9144000" cy="6075682"/>
        </p:xfrm>
        <a:graphic>
          <a:graphicData uri="http://schemas.openxmlformats.org/drawingml/2006/table">
            <a:tbl>
              <a:tblPr/>
              <a:tblGrid>
                <a:gridCol w="2766787"/>
                <a:gridCol w="6377213"/>
              </a:tblGrid>
              <a:tr h="5714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Direct Speech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Indirect/Reported Speech</a:t>
                      </a:r>
                    </a:p>
                  </a:txBody>
                  <a:tcPr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970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you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we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you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us </a:t>
                      </a:r>
                    </a:p>
                  </a:txBody>
                  <a:tcPr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he, she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I, she, he, we, they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they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him, her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him, her, us, them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them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24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my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your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our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mine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yours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ours </a:t>
                      </a:r>
                    </a:p>
                  </a:txBody>
                  <a:tcPr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his, her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my, his, her, our, their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their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his, hers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mine, his, hers, ours, theirs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theirs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376" name="Заголовок 2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64293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Changes of pronouns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Прямоугольник 1"/>
          <p:cNvSpPr>
            <a:spLocks noChangeArrowheads="1"/>
          </p:cNvSpPr>
          <p:nvPr/>
        </p:nvSpPr>
        <p:spPr bwMode="auto">
          <a:xfrm>
            <a:off x="428625" y="428625"/>
            <a:ext cx="8215313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4400" b="1" i="1" dirty="0">
                <a:solidFill>
                  <a:srgbClr val="990000"/>
                </a:solidFill>
                <a:latin typeface="Imprint MT Shadow" pitchFamily="82" charset="0"/>
              </a:rPr>
              <a:t>Grammar </a:t>
            </a:r>
            <a:r>
              <a:rPr lang="ru-RU" sz="4400" b="1" i="1" dirty="0">
                <a:solidFill>
                  <a:srgbClr val="990000"/>
                </a:solidFill>
                <a:latin typeface="Imprint MT Shadow" pitchFamily="82" charset="0"/>
              </a:rPr>
              <a:t> </a:t>
            </a:r>
            <a:r>
              <a:rPr lang="en-US" sz="4400" b="1" i="1" dirty="0">
                <a:solidFill>
                  <a:srgbClr val="990000"/>
                </a:solidFill>
                <a:latin typeface="Imprint MT Shadow" pitchFamily="82" charset="0"/>
              </a:rPr>
              <a:t>Practice</a:t>
            </a:r>
            <a:r>
              <a:rPr lang="en-US" sz="4400" dirty="0">
                <a:solidFill>
                  <a:srgbClr val="990000"/>
                </a:solidFill>
              </a:rPr>
              <a:t> </a:t>
            </a:r>
            <a:br>
              <a:rPr lang="en-US" sz="4400" dirty="0">
                <a:solidFill>
                  <a:srgbClr val="990000"/>
                </a:solidFill>
              </a:rPr>
            </a:br>
            <a:r>
              <a:rPr lang="en-US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Change </a:t>
            </a:r>
            <a:r>
              <a:rPr lang="ru-RU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 </a:t>
            </a:r>
            <a:r>
              <a:rPr lang="en-US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into </a:t>
            </a:r>
            <a:r>
              <a:rPr lang="ru-RU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 </a:t>
            </a:r>
            <a:r>
              <a:rPr lang="en-US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Reported </a:t>
            </a:r>
            <a:r>
              <a:rPr lang="ru-RU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 </a:t>
            </a:r>
            <a:r>
              <a:rPr lang="en-US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Speech</a:t>
            </a:r>
            <a:endParaRPr lang="ru-RU" sz="3600" b="1" u="sng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1" name="Содержимое 3"/>
          <p:cNvSpPr>
            <a:spLocks noGrp="1"/>
          </p:cNvSpPr>
          <p:nvPr>
            <p:ph idx="1"/>
          </p:nvPr>
        </p:nvSpPr>
        <p:spPr>
          <a:xfrm>
            <a:off x="428625" y="1600200"/>
            <a:ext cx="8215313" cy="4757738"/>
          </a:xfrm>
        </p:spPr>
        <p:txBody>
          <a:bodyPr rtlCol="0">
            <a:normAutofit fontScale="85000" lnSpcReduction="10000"/>
          </a:bodyPr>
          <a:lstStyle/>
          <a:p>
            <a:pPr marL="514350" indent="-514350" algn="just" eaLnBrk="1" fontAlgn="auto" hangingPunct="1">
              <a:lnSpc>
                <a:spcPct val="11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“We may buy a car next year” said my grandpa.</a:t>
            </a:r>
          </a:p>
          <a:p>
            <a:pPr marL="514350" indent="-514350" algn="just" eaLnBrk="1" fontAlgn="auto" hangingPunct="1">
              <a:lnSpc>
                <a:spcPct val="11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“I like travelling from time to time” says my cousin.</a:t>
            </a:r>
          </a:p>
          <a:p>
            <a:pPr marL="514350" indent="-514350" algn="just" eaLnBrk="1" fontAlgn="auto" hangingPunct="1">
              <a:lnSpc>
                <a:spcPct val="11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“It will be rain today” said the farmer.</a:t>
            </a:r>
          </a:p>
          <a:p>
            <a:pPr marL="514350" indent="-514350" algn="just" eaLnBrk="1" fontAlgn="auto" hangingPunct="1">
              <a:lnSpc>
                <a:spcPct val="11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“Sharon is going to come here tomorrow” her mother said to me.</a:t>
            </a:r>
          </a:p>
          <a:p>
            <a:pPr marL="514350" indent="-514350" algn="just" eaLnBrk="1" fontAlgn="auto" hangingPunct="1">
              <a:lnSpc>
                <a:spcPct val="11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“I don’t feel lonely thanks to the books I love” says Margaret.</a:t>
            </a:r>
          </a:p>
          <a:p>
            <a:pPr marL="514350" indent="-514350" algn="just" eaLnBrk="1" fontAlgn="auto" hangingPunct="1">
              <a:lnSpc>
                <a:spcPct val="11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“It’s really amazing to read CD books” says Andy.</a:t>
            </a:r>
          </a:p>
          <a:p>
            <a:pPr marL="514350" indent="-514350" algn="just" eaLnBrk="1" fontAlgn="auto" hangingPunct="1">
              <a:lnSpc>
                <a:spcPct val="11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“You must take your medicine twice a day” said a doctor.</a:t>
            </a:r>
          </a:p>
          <a:p>
            <a:pPr marL="514350" indent="-514350" eaLnBrk="1" fontAlgn="auto" hangingPunct="1">
              <a:spcAft>
                <a:spcPts val="0"/>
              </a:spcAft>
              <a:buFontTx/>
              <a:buAutoNum type="arabicPeriod"/>
              <a:defRPr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428625" y="142875"/>
            <a:ext cx="8229600" cy="72548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General Questions.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1071546"/>
          <a:ext cx="8643999" cy="54447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423"/>
                <a:gridCol w="885528"/>
                <a:gridCol w="857256"/>
                <a:gridCol w="1928826"/>
                <a:gridCol w="928694"/>
                <a:gridCol w="3143272"/>
              </a:tblGrid>
              <a:tr h="1110860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Тип предложения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Время в главном</a:t>
                      </a:r>
                      <a:r>
                        <a:rPr lang="ru-RU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предложении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Direct</a:t>
                      </a: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en-US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indirect</a:t>
                      </a:r>
                      <a:r>
                        <a:rPr lang="en-US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speech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Главное предложение</a:t>
                      </a:r>
                      <a:endParaRPr lang="ru-RU" sz="1600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Союз</a:t>
                      </a:r>
                      <a:endParaRPr lang="ru-RU" sz="1600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Придаточное</a:t>
                      </a:r>
                      <a:r>
                        <a:rPr lang="ru-RU" sz="1600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предложение</a:t>
                      </a:r>
                      <a:endParaRPr lang="ru-RU" sz="1600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160669">
                <a:tc rowSpan="4">
                  <a:txBody>
                    <a:bodyPr/>
                    <a:lstStyle/>
                    <a:p>
                      <a:pPr algn="ctr"/>
                      <a:r>
                        <a:rPr lang="ru-RU" b="1" i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Общий</a:t>
                      </a:r>
                      <a:r>
                        <a:rPr lang="ru-RU" b="1" i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вопрос</a:t>
                      </a:r>
                      <a:endParaRPr lang="ru-RU" b="1" i="1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b="1" i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b="1" i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General questions</a:t>
                      </a:r>
                      <a:r>
                        <a:rPr lang="ru-RU" b="1" i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b="1" i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Present 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Direct Speech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He </a:t>
                      </a:r>
                      <a:r>
                        <a:rPr lang="en-US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asks</a:t>
                      </a:r>
                    </a:p>
                    <a:p>
                      <a:pPr algn="l"/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Present Simple</a:t>
                      </a:r>
                      <a:endParaRPr lang="ru-RU" sz="1100" i="1" u="non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–-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“Pete,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i="0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will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you </a:t>
                      </a:r>
                      <a:r>
                        <a:rPr lang="en-US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go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to the disco.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”</a:t>
                      </a:r>
                    </a:p>
                    <a:p>
                      <a:pPr algn="ctr"/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    Future Simple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177190"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Indirect Speech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He </a:t>
                      </a:r>
                      <a:r>
                        <a:rPr lang="en-US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asks</a:t>
                      </a:r>
                      <a:r>
                        <a:rPr lang="en-US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Pete</a:t>
                      </a:r>
                    </a:p>
                    <a:p>
                      <a:pPr algn="l"/>
                      <a:r>
                        <a:rPr lang="ru-RU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Present Simple</a:t>
                      </a:r>
                      <a:endParaRPr lang="ru-RU" sz="1800" i="1" u="non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If</a:t>
                      </a:r>
                    </a:p>
                    <a:p>
                      <a:pPr algn="ctr"/>
                      <a:r>
                        <a:rPr lang="en-US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whether</a:t>
                      </a:r>
                      <a:endParaRPr lang="ru-RU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He </a:t>
                      </a:r>
                      <a:r>
                        <a:rPr lang="en-US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will go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to the disco.</a:t>
                      </a:r>
                    </a:p>
                    <a:p>
                      <a:pPr algn="l"/>
                      <a:r>
                        <a:rPr lang="ru-RU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Future Simple</a:t>
                      </a:r>
                      <a:endParaRPr lang="ru-RU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837813"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Past 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Direct Speech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He </a:t>
                      </a:r>
                      <a:r>
                        <a:rPr lang="en-US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asked</a:t>
                      </a:r>
                    </a:p>
                    <a:p>
                      <a:pPr algn="l"/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Past Simple</a:t>
                      </a:r>
                      <a:endParaRPr lang="ru-RU" sz="1100" i="1" u="non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–-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“Pete,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i="0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will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you </a:t>
                      </a:r>
                      <a:r>
                        <a:rPr lang="en-US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go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to the disco.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”</a:t>
                      </a:r>
                    </a:p>
                    <a:p>
                      <a:pPr algn="ctr"/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    Future Simple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28442"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Indirect Speech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He </a:t>
                      </a:r>
                      <a:r>
                        <a:rPr lang="en-US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asked</a:t>
                      </a:r>
                      <a:r>
                        <a:rPr lang="en-US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Pete</a:t>
                      </a:r>
                    </a:p>
                    <a:p>
                      <a:pPr algn="l"/>
                      <a:r>
                        <a:rPr lang="ru-RU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</a:t>
                      </a:r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Past Simple</a:t>
                      </a:r>
                      <a:endParaRPr lang="ru-RU" sz="1800" i="1" u="non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If</a:t>
                      </a:r>
                    </a:p>
                    <a:p>
                      <a:pPr algn="ctr"/>
                      <a:r>
                        <a:rPr lang="en-US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whether</a:t>
                      </a:r>
                      <a:endParaRPr lang="ru-RU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He </a:t>
                      </a:r>
                      <a:r>
                        <a:rPr lang="en-US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would go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to the disco.</a:t>
                      </a:r>
                    </a:p>
                    <a:p>
                      <a:pPr algn="l"/>
                      <a:r>
                        <a:rPr lang="ru-RU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      Future Simple in the</a:t>
                      </a:r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Past</a:t>
                      </a:r>
                    </a:p>
                    <a:p>
                      <a:pPr algn="l"/>
                      <a:endParaRPr lang="en-US" sz="1100" i="1" u="none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Future Simple        Future Simple in the Past</a:t>
                      </a:r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)    </a:t>
                      </a: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6" name="Прямая со стрелкой 5"/>
          <p:cNvCxnSpPr/>
          <p:nvPr/>
        </p:nvCxnSpPr>
        <p:spPr>
          <a:xfrm>
            <a:off x="6786563" y="6357938"/>
            <a:ext cx="214312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Прямоугольник 1"/>
          <p:cNvSpPr>
            <a:spLocks noChangeArrowheads="1"/>
          </p:cNvSpPr>
          <p:nvPr/>
        </p:nvSpPr>
        <p:spPr bwMode="auto">
          <a:xfrm>
            <a:off x="428625" y="428625"/>
            <a:ext cx="8215313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4400" b="1" i="1" dirty="0">
                <a:solidFill>
                  <a:srgbClr val="990000"/>
                </a:solidFill>
                <a:latin typeface="Imprint MT Shadow" pitchFamily="82" charset="0"/>
              </a:rPr>
              <a:t>Grammar </a:t>
            </a:r>
            <a:r>
              <a:rPr lang="ru-RU" sz="4400" b="1" i="1" dirty="0">
                <a:solidFill>
                  <a:srgbClr val="990000"/>
                </a:solidFill>
                <a:latin typeface="Imprint MT Shadow" pitchFamily="82" charset="0"/>
              </a:rPr>
              <a:t> </a:t>
            </a:r>
            <a:r>
              <a:rPr lang="en-US" sz="4400" b="1" i="1" dirty="0">
                <a:solidFill>
                  <a:srgbClr val="990000"/>
                </a:solidFill>
                <a:latin typeface="Imprint MT Shadow" pitchFamily="82" charset="0"/>
              </a:rPr>
              <a:t>Practice</a:t>
            </a:r>
            <a:r>
              <a:rPr lang="en-US" sz="4400" dirty="0">
                <a:solidFill>
                  <a:srgbClr val="990000"/>
                </a:solidFill>
              </a:rPr>
              <a:t> </a:t>
            </a:r>
            <a:br>
              <a:rPr lang="en-US" sz="4400" dirty="0">
                <a:solidFill>
                  <a:srgbClr val="990000"/>
                </a:solidFill>
              </a:rPr>
            </a:br>
            <a:r>
              <a:rPr lang="en-US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Change </a:t>
            </a:r>
            <a:r>
              <a:rPr lang="ru-RU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 </a:t>
            </a:r>
            <a:r>
              <a:rPr lang="en-US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into </a:t>
            </a:r>
            <a:r>
              <a:rPr lang="ru-RU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 </a:t>
            </a:r>
            <a:r>
              <a:rPr lang="en-US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Reported </a:t>
            </a:r>
            <a:r>
              <a:rPr lang="ru-RU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 </a:t>
            </a:r>
            <a:r>
              <a:rPr lang="en-US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Speech</a:t>
            </a:r>
            <a:endParaRPr lang="ru-RU" sz="3600" b="1" u="sng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1" name="Содержимое 3"/>
          <p:cNvSpPr>
            <a:spLocks noGrp="1"/>
          </p:cNvSpPr>
          <p:nvPr>
            <p:ph idx="1"/>
          </p:nvPr>
        </p:nvSpPr>
        <p:spPr>
          <a:xfrm>
            <a:off x="428625" y="1600200"/>
            <a:ext cx="8215313" cy="5043488"/>
          </a:xfrm>
        </p:spPr>
        <p:txBody>
          <a:bodyPr rtlCol="0">
            <a:normAutofit fontScale="85000" lnSpcReduction="10000"/>
          </a:bodyPr>
          <a:lstStyle/>
          <a:p>
            <a:pPr marL="514350" indent="-514350" algn="just" eaLnBrk="1" fontAlgn="auto" hangingPunct="1">
              <a:lnSpc>
                <a:spcPct val="11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He said, “Do you like going shopping?”</a:t>
            </a:r>
          </a:p>
          <a:p>
            <a:pPr marL="514350" indent="-514350" algn="just" eaLnBrk="1" fontAlgn="auto" hangingPunct="1">
              <a:lnSpc>
                <a:spcPct val="11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 teacher said, “Did you read an English book last year?”</a:t>
            </a:r>
          </a:p>
          <a:p>
            <a:pPr marL="514350" indent="-514350" algn="just" eaLnBrk="1" fontAlgn="auto" hangingPunct="1">
              <a:lnSpc>
                <a:spcPct val="11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Mother said to her son, “Have you invited anybody to dinner at the weekend?”</a:t>
            </a:r>
          </a:p>
          <a:p>
            <a:pPr marL="514350" indent="-514350" algn="just" eaLnBrk="1" fontAlgn="auto" hangingPunct="1">
              <a:lnSpc>
                <a:spcPct val="11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My friend said to me, “Are you going away anywhere for your holiday?”.</a:t>
            </a:r>
          </a:p>
          <a:p>
            <a:pPr marL="514350" indent="-514350" algn="just" eaLnBrk="1" fontAlgn="auto" hangingPunct="1">
              <a:lnSpc>
                <a:spcPct val="11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Pete said, “Can you speak a foreign language?”.</a:t>
            </a:r>
          </a:p>
          <a:p>
            <a:pPr marL="514350" indent="-514350" algn="just" eaLnBrk="1" fontAlgn="auto" hangingPunct="1">
              <a:lnSpc>
                <a:spcPct val="11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 said, “Jack are you good at foreign languages?”.</a:t>
            </a:r>
          </a:p>
          <a:p>
            <a:pPr marL="514350" indent="-514350" algn="just" eaLnBrk="1" fontAlgn="auto" hangingPunct="1">
              <a:lnSpc>
                <a:spcPct val="11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She said, “Did you enjoy the performance?”</a:t>
            </a:r>
          </a:p>
          <a:p>
            <a:pPr marL="514350" indent="-514350" eaLnBrk="1" fontAlgn="auto" hangingPunct="1">
              <a:spcAft>
                <a:spcPts val="0"/>
              </a:spcAft>
              <a:buFontTx/>
              <a:buAutoNum type="arabicPeriod"/>
              <a:defRPr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428625" y="142875"/>
            <a:ext cx="8229600" cy="72548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Special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Wh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- Questions.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1071546"/>
          <a:ext cx="8643999" cy="54447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423"/>
                <a:gridCol w="885528"/>
                <a:gridCol w="857256"/>
                <a:gridCol w="1643073"/>
                <a:gridCol w="785818"/>
                <a:gridCol w="3571901"/>
              </a:tblGrid>
              <a:tr h="1110860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Тип предложения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Время в главном</a:t>
                      </a:r>
                      <a:r>
                        <a:rPr lang="ru-RU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предложении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Direct</a:t>
                      </a: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en-US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indirect</a:t>
                      </a:r>
                      <a:r>
                        <a:rPr lang="en-US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speech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Главное предложение</a:t>
                      </a:r>
                      <a:endParaRPr lang="ru-RU" sz="1600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Союз</a:t>
                      </a:r>
                      <a:endParaRPr lang="ru-RU" sz="1600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Придаточное</a:t>
                      </a:r>
                      <a:r>
                        <a:rPr lang="ru-RU" sz="1600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предложение</a:t>
                      </a:r>
                      <a:endParaRPr lang="ru-RU" sz="1600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160669">
                <a:tc rowSpan="4">
                  <a:txBody>
                    <a:bodyPr/>
                    <a:lstStyle/>
                    <a:p>
                      <a:pPr algn="ctr"/>
                      <a:r>
                        <a:rPr lang="ru-RU" b="1" i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Специальный</a:t>
                      </a:r>
                      <a:r>
                        <a:rPr lang="ru-RU" b="1" i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вопрос к вопросительным членам</a:t>
                      </a:r>
                      <a:endParaRPr lang="ru-RU" b="1" i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Present 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Direct Speech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He </a:t>
                      </a:r>
                      <a:r>
                        <a:rPr lang="en-US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asks</a:t>
                      </a:r>
                    </a:p>
                    <a:p>
                      <a:pPr algn="l"/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Present Simple</a:t>
                      </a:r>
                      <a:endParaRPr lang="ru-RU" sz="1100" i="1" u="non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–-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“Where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i="0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do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you </a:t>
                      </a:r>
                      <a:r>
                        <a:rPr lang="en-US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go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every day, Pete?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”</a:t>
                      </a:r>
                    </a:p>
                    <a:p>
                      <a:pPr algn="l"/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Present Simple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177190"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Indirect Speech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He </a:t>
                      </a:r>
                      <a:r>
                        <a:rPr lang="en-US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asks</a:t>
                      </a:r>
                      <a:r>
                        <a:rPr lang="en-US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Pete</a:t>
                      </a:r>
                    </a:p>
                    <a:p>
                      <a:pPr algn="l"/>
                      <a:r>
                        <a:rPr lang="ru-RU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Present Simple</a:t>
                      </a:r>
                      <a:endParaRPr lang="ru-RU" sz="1800" i="1" u="non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where</a:t>
                      </a:r>
                      <a:endParaRPr lang="ru-RU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he </a:t>
                      </a:r>
                      <a:r>
                        <a:rPr lang="en-US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goes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every day.</a:t>
                      </a:r>
                    </a:p>
                    <a:p>
                      <a:pPr algn="l"/>
                      <a:r>
                        <a:rPr lang="ru-RU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Present Simple</a:t>
                      </a:r>
                      <a:endParaRPr lang="ru-RU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837813"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Past 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Direct Speech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He </a:t>
                      </a:r>
                      <a:r>
                        <a:rPr lang="en-US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asked</a:t>
                      </a:r>
                    </a:p>
                    <a:p>
                      <a:pPr algn="l"/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Past Simple</a:t>
                      </a:r>
                      <a:endParaRPr lang="ru-RU" sz="1100" i="1" u="non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–-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“Where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i="0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do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you </a:t>
                      </a:r>
                      <a:r>
                        <a:rPr lang="en-US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go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every day, Pete?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”</a:t>
                      </a:r>
                    </a:p>
                    <a:p>
                      <a:pPr algn="l"/>
                      <a:r>
                        <a:rPr lang="en-US" sz="12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</a:t>
                      </a:r>
                      <a:r>
                        <a:rPr lang="en-US" sz="12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Present Simple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28442"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Indirect Speech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He </a:t>
                      </a:r>
                      <a:r>
                        <a:rPr lang="en-US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asked</a:t>
                      </a:r>
                      <a:r>
                        <a:rPr lang="en-US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Pete</a:t>
                      </a:r>
                    </a:p>
                    <a:p>
                      <a:pPr algn="l"/>
                      <a:r>
                        <a:rPr lang="ru-RU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Past Simple</a:t>
                      </a:r>
                      <a:endParaRPr lang="ru-RU" sz="1800" i="1" u="non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where</a:t>
                      </a:r>
                      <a:endParaRPr lang="ru-RU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he </a:t>
                      </a:r>
                      <a:r>
                        <a:rPr lang="en-US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went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every day.</a:t>
                      </a:r>
                    </a:p>
                    <a:p>
                      <a:pPr algn="l"/>
                      <a:r>
                        <a:rPr lang="ru-RU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      </a:t>
                      </a:r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Past Simple</a:t>
                      </a:r>
                    </a:p>
                    <a:p>
                      <a:pPr algn="l"/>
                      <a:endParaRPr lang="en-US" sz="1100" i="1" u="none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Present Simple          Past Simple</a:t>
                      </a:r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)    </a:t>
                      </a: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6" name="Прямая со стрелкой 5"/>
          <p:cNvCxnSpPr/>
          <p:nvPr/>
        </p:nvCxnSpPr>
        <p:spPr>
          <a:xfrm>
            <a:off x="7072313" y="6357938"/>
            <a:ext cx="214312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428625" y="142875"/>
            <a:ext cx="8229600" cy="72548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Special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Wh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- Questions.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1071546"/>
          <a:ext cx="8643999" cy="5498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423"/>
                <a:gridCol w="885528"/>
                <a:gridCol w="857256"/>
                <a:gridCol w="1643073"/>
                <a:gridCol w="785818"/>
                <a:gridCol w="3571901"/>
              </a:tblGrid>
              <a:tr h="1159407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Тип предложения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Время в главном</a:t>
                      </a:r>
                      <a:r>
                        <a:rPr lang="ru-RU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предложении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Direct</a:t>
                      </a: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en-US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indirect</a:t>
                      </a:r>
                      <a:r>
                        <a:rPr lang="en-US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speech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Главное предложение</a:t>
                      </a:r>
                      <a:endParaRPr lang="ru-RU" sz="1600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Союз</a:t>
                      </a:r>
                      <a:endParaRPr lang="ru-RU" sz="1600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Придаточное</a:t>
                      </a:r>
                      <a:r>
                        <a:rPr lang="ru-RU" sz="1600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предложение</a:t>
                      </a:r>
                      <a:endParaRPr lang="ru-RU" sz="1600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077393">
                <a:tc rowSpan="4">
                  <a:txBody>
                    <a:bodyPr/>
                    <a:lstStyle/>
                    <a:p>
                      <a:pPr algn="ctr"/>
                      <a:r>
                        <a:rPr lang="ru-RU" b="1" i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Специальный</a:t>
                      </a:r>
                      <a:r>
                        <a:rPr lang="ru-RU" b="1" i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вопрос к подлежащему</a:t>
                      </a:r>
                      <a:endParaRPr lang="ru-RU" b="1" i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Present 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Direct Speech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He </a:t>
                      </a:r>
                      <a:r>
                        <a:rPr lang="en-US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asks</a:t>
                      </a:r>
                    </a:p>
                    <a:p>
                      <a:pPr algn="l"/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Present Simple</a:t>
                      </a:r>
                      <a:endParaRPr lang="ru-RU" sz="1100" i="1" u="non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–-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“Who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i="0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is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that man?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”</a:t>
                      </a:r>
                    </a:p>
                    <a:p>
                      <a:pPr algn="l"/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Present Simple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228636"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Indirect Speech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He </a:t>
                      </a:r>
                      <a:r>
                        <a:rPr lang="en-US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asks</a:t>
                      </a:r>
                      <a:r>
                        <a:rPr lang="en-US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l"/>
                      <a:r>
                        <a:rPr lang="ru-RU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</a:t>
                      </a:r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Present Simple</a:t>
                      </a:r>
                      <a:endParaRPr lang="ru-RU" sz="1800" i="1" u="non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–- </a:t>
                      </a:r>
                      <a:endParaRPr lang="ru-RU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who </a:t>
                      </a:r>
                      <a:r>
                        <a:rPr lang="en-US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is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that man.</a:t>
                      </a:r>
                    </a:p>
                    <a:p>
                      <a:pPr algn="l"/>
                      <a:r>
                        <a:rPr lang="ru-RU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Present Simple</a:t>
                      </a:r>
                    </a:p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who that man </a:t>
                      </a:r>
                      <a:r>
                        <a:rPr lang="en-US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is</a:t>
                      </a:r>
                    </a:p>
                    <a:p>
                      <a:pPr algn="ctr"/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Present Simple</a:t>
                      </a:r>
                      <a:endParaRPr lang="ru-RU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874428"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Past 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Direct Speech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He </a:t>
                      </a:r>
                      <a:r>
                        <a:rPr lang="en-US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asked</a:t>
                      </a:r>
                    </a:p>
                    <a:p>
                      <a:pPr algn="l"/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Past Simple</a:t>
                      </a:r>
                      <a:endParaRPr lang="ru-RU" sz="1100" i="1" u="non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–-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“Who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i="0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is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that man?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”</a:t>
                      </a:r>
                    </a:p>
                    <a:p>
                      <a:pPr algn="l"/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Present Simple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017986"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Indirect Speech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He </a:t>
                      </a:r>
                      <a:r>
                        <a:rPr lang="en-US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asked</a:t>
                      </a:r>
                      <a:endParaRPr lang="en-US" u="non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ru-RU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</a:t>
                      </a:r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  <a:r>
                        <a:rPr lang="ru-RU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Past Simple</a:t>
                      </a:r>
                      <a:endParaRPr lang="ru-RU" sz="1800" i="1" u="non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–-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who </a:t>
                      </a:r>
                      <a:r>
                        <a:rPr lang="en-US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was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that man.</a:t>
                      </a:r>
                    </a:p>
                    <a:p>
                      <a:pPr algn="l"/>
                      <a:r>
                        <a:rPr lang="ru-RU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Past Simple</a:t>
                      </a:r>
                    </a:p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who that man </a:t>
                      </a:r>
                      <a:r>
                        <a:rPr lang="en-US" sz="1800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was</a:t>
                      </a:r>
                      <a:endParaRPr lang="en-US" u="sng" baseline="0" dirty="0" smtClean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Past Simple</a:t>
                      </a:r>
                    </a:p>
                    <a:p>
                      <a:pPr algn="ctr"/>
                      <a:r>
                        <a:rPr lang="en-US" sz="1200" i="0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200" i="0" u="none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Present</a:t>
                      </a:r>
                      <a:r>
                        <a:rPr lang="en-US" sz="1200" i="0" u="none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Simple         Past Simple</a:t>
                      </a:r>
                      <a:r>
                        <a:rPr lang="en-US" sz="1200" i="0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200" i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6" name="Прямая со стрелкой 5"/>
          <p:cNvCxnSpPr/>
          <p:nvPr/>
        </p:nvCxnSpPr>
        <p:spPr>
          <a:xfrm>
            <a:off x="7072313" y="6429375"/>
            <a:ext cx="2143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Прямоугольник 1"/>
          <p:cNvSpPr>
            <a:spLocks noChangeArrowheads="1"/>
          </p:cNvSpPr>
          <p:nvPr/>
        </p:nvSpPr>
        <p:spPr bwMode="auto">
          <a:xfrm>
            <a:off x="428625" y="428625"/>
            <a:ext cx="8215313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4400" b="1" i="1" dirty="0">
                <a:solidFill>
                  <a:srgbClr val="990000"/>
                </a:solidFill>
                <a:latin typeface="Imprint MT Shadow" pitchFamily="82" charset="0"/>
              </a:rPr>
              <a:t>Grammar </a:t>
            </a:r>
            <a:r>
              <a:rPr lang="ru-RU" sz="4400" b="1" i="1" dirty="0">
                <a:solidFill>
                  <a:srgbClr val="990000"/>
                </a:solidFill>
                <a:latin typeface="Imprint MT Shadow" pitchFamily="82" charset="0"/>
              </a:rPr>
              <a:t> </a:t>
            </a:r>
            <a:r>
              <a:rPr lang="en-US" sz="4400" b="1" i="1" dirty="0">
                <a:solidFill>
                  <a:srgbClr val="990000"/>
                </a:solidFill>
                <a:latin typeface="Imprint MT Shadow" pitchFamily="82" charset="0"/>
              </a:rPr>
              <a:t>Practice</a:t>
            </a:r>
            <a:r>
              <a:rPr lang="en-US" sz="4400" dirty="0">
                <a:solidFill>
                  <a:srgbClr val="990000"/>
                </a:solidFill>
              </a:rPr>
              <a:t> </a:t>
            </a:r>
            <a:br>
              <a:rPr lang="en-US" sz="4400" dirty="0">
                <a:solidFill>
                  <a:srgbClr val="990000"/>
                </a:solidFill>
              </a:rPr>
            </a:br>
            <a:r>
              <a:rPr lang="en-US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Change </a:t>
            </a:r>
            <a:r>
              <a:rPr lang="ru-RU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 </a:t>
            </a:r>
            <a:r>
              <a:rPr lang="en-US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into </a:t>
            </a:r>
            <a:r>
              <a:rPr lang="ru-RU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 </a:t>
            </a:r>
            <a:r>
              <a:rPr lang="en-US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Reported </a:t>
            </a:r>
            <a:r>
              <a:rPr lang="ru-RU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 </a:t>
            </a:r>
            <a:r>
              <a:rPr lang="en-US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Speech</a:t>
            </a:r>
            <a:endParaRPr lang="ru-RU" sz="3600" b="1" u="sng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1" name="Содержимое 3"/>
          <p:cNvSpPr>
            <a:spLocks noGrp="1"/>
          </p:cNvSpPr>
          <p:nvPr>
            <p:ph idx="1"/>
          </p:nvPr>
        </p:nvSpPr>
        <p:spPr>
          <a:xfrm>
            <a:off x="428625" y="1600200"/>
            <a:ext cx="8215313" cy="5043488"/>
          </a:xfrm>
        </p:spPr>
        <p:txBody>
          <a:bodyPr rtlCol="0">
            <a:normAutofit fontScale="85000" lnSpcReduction="20000"/>
          </a:bodyPr>
          <a:lstStyle/>
          <a:p>
            <a:pPr marL="514350" indent="-514350" algn="just" eaLnBrk="1" fontAlgn="auto" hangingPunct="1">
              <a:lnSpc>
                <a:spcPct val="11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Ann said, “Where are you going for the weekend?”</a:t>
            </a:r>
          </a:p>
          <a:p>
            <a:pPr marL="514350" indent="-514350" algn="just" eaLnBrk="1" fontAlgn="auto" hangingPunct="1">
              <a:lnSpc>
                <a:spcPct val="11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 teacher said to the pupils, “What are you talking about?”</a:t>
            </a:r>
          </a:p>
          <a:p>
            <a:pPr marL="514350" indent="-514350" algn="just" eaLnBrk="1" fontAlgn="auto" hangingPunct="1">
              <a:lnSpc>
                <a:spcPct val="11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 said to my friend, “How long did you stay in London?”</a:t>
            </a:r>
          </a:p>
          <a:p>
            <a:pPr marL="514350" indent="-514350" algn="just" eaLnBrk="1" fontAlgn="auto" hangingPunct="1">
              <a:lnSpc>
                <a:spcPct val="11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He said to me, “What will you do after school?”.</a:t>
            </a:r>
          </a:p>
          <a:p>
            <a:pPr marL="514350" indent="-514350" algn="just" eaLnBrk="1" fontAlgn="auto" hangingPunct="1">
              <a:lnSpc>
                <a:spcPct val="11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She said to her friend, “What do you usually do in the evening?”</a:t>
            </a:r>
          </a:p>
          <a:p>
            <a:pPr marL="514350" indent="-514350" algn="just" eaLnBrk="1" fontAlgn="auto" hangingPunct="1">
              <a:lnSpc>
                <a:spcPct val="11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Mike said to me, “Where can I see you to next time?”.</a:t>
            </a:r>
          </a:p>
          <a:p>
            <a:pPr marL="514350" indent="-514350" algn="just" eaLnBrk="1" fontAlgn="auto" hangingPunct="1">
              <a:lnSpc>
                <a:spcPct val="11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Tom said, “How long will it take us to go there by plane?”</a:t>
            </a:r>
          </a:p>
          <a:p>
            <a:pPr marL="514350" indent="-514350" eaLnBrk="1" fontAlgn="auto" hangingPunct="1">
              <a:spcAft>
                <a:spcPts val="0"/>
              </a:spcAft>
              <a:buFontTx/>
              <a:buAutoNum type="arabicPeriod"/>
              <a:defRPr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43063"/>
          </a:xfrm>
          <a:solidFill>
            <a:schemeClr val="accent3">
              <a:lumMod val="95000"/>
            </a:schemeClr>
          </a:solidFill>
          <a:ln>
            <a:solidFill>
              <a:schemeClr val="bg1"/>
            </a:solidFill>
          </a:ln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b="1" dirty="0" smtClean="0"/>
              <a:t>Say what people use </a:t>
            </a:r>
            <a:r>
              <a:rPr lang="en-US" b="1" u="sng" dirty="0" smtClean="0"/>
              <a:t>direct</a:t>
            </a:r>
            <a:r>
              <a:rPr lang="en-US" b="1" dirty="0" smtClean="0"/>
              <a:t> and </a:t>
            </a:r>
            <a:r>
              <a:rPr lang="en-US" b="1" u="sng" dirty="0" smtClean="0"/>
              <a:t>reported</a:t>
            </a:r>
            <a:r>
              <a:rPr lang="en-US" b="1" dirty="0" smtClean="0"/>
              <a:t> speech for</a:t>
            </a:r>
            <a:endParaRPr lang="ru-RU" b="1" dirty="0" smtClean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42875" y="1630363"/>
          <a:ext cx="8858312" cy="5013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9156"/>
                <a:gridCol w="4429156"/>
              </a:tblGrid>
              <a:tr h="66397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DIRECT</a:t>
                      </a:r>
                      <a:r>
                        <a:rPr lang="en-US" sz="2800" baseline="0" dirty="0" smtClean="0"/>
                        <a:t>  SPEECH</a:t>
                      </a:r>
                      <a:endParaRPr lang="ru-RU" sz="28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REPORTED SPEECH</a:t>
                      </a:r>
                      <a:endParaRPr lang="ru-RU" sz="2800" dirty="0"/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</a:tr>
              <a:tr h="1597429">
                <a:tc>
                  <a:txBody>
                    <a:bodyPr/>
                    <a:lstStyle/>
                    <a:p>
                      <a:pPr algn="l"/>
                      <a:r>
                        <a:rPr lang="en-US" sz="3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She </a:t>
                      </a:r>
                      <a:r>
                        <a:rPr lang="en-US" sz="3200" b="0" i="1" u="sng" dirty="0" smtClean="0">
                          <a:latin typeface="Times New Roman" pitchFamily="18" charset="0"/>
                          <a:cs typeface="Times New Roman" pitchFamily="18" charset="0"/>
                        </a:rPr>
                        <a:t>says</a:t>
                      </a:r>
                      <a:r>
                        <a:rPr lang="en-US" sz="3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r>
                        <a:rPr lang="en-US" sz="3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“</a:t>
                      </a:r>
                      <a:r>
                        <a:rPr lang="en-US" sz="3200" b="0" u="sng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3200" b="0" i="1" u="sng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phone</a:t>
                      </a:r>
                      <a:r>
                        <a:rPr lang="en-US" sz="3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my friends every day.”</a:t>
                      </a:r>
                      <a:endParaRPr lang="ru-RU" sz="3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She </a:t>
                      </a:r>
                      <a:r>
                        <a:rPr lang="en-US" sz="3200" i="1" u="sng" dirty="0" smtClean="0">
                          <a:latin typeface="Times New Roman" pitchFamily="18" charset="0"/>
                          <a:cs typeface="Times New Roman" pitchFamily="18" charset="0"/>
                        </a:rPr>
                        <a:t>says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(that)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she </a:t>
                      </a:r>
                      <a:r>
                        <a:rPr lang="en-US" sz="3200" i="1" u="sng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phones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her friends every day.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14094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She </a:t>
                      </a:r>
                      <a:r>
                        <a:rPr lang="en-US" sz="3200" b="0" i="1" u="sng" dirty="0" smtClean="0">
                          <a:latin typeface="Times New Roman" pitchFamily="18" charset="0"/>
                          <a:cs typeface="Times New Roman" pitchFamily="18" charset="0"/>
                        </a:rPr>
                        <a:t>says</a:t>
                      </a:r>
                      <a:r>
                        <a:rPr lang="en-US" sz="3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r>
                        <a:rPr lang="en-US" sz="3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“I </a:t>
                      </a:r>
                      <a:r>
                        <a:rPr lang="en-US" sz="3200" b="0" i="1" u="sng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will</a:t>
                      </a:r>
                      <a:r>
                        <a:rPr lang="en-US" sz="3200" b="0" u="sng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0" i="1" u="sng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phone</a:t>
                      </a:r>
                      <a:r>
                        <a:rPr lang="en-US" sz="3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you tomorrow.”</a:t>
                      </a:r>
                      <a:endParaRPr lang="ru-RU" sz="3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20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She </a:t>
                      </a:r>
                      <a:r>
                        <a:rPr lang="en-US" sz="3200" i="1" u="sng" dirty="0" smtClean="0">
                          <a:latin typeface="Times New Roman" pitchFamily="18" charset="0"/>
                          <a:cs typeface="Times New Roman" pitchFamily="18" charset="0"/>
                        </a:rPr>
                        <a:t>say</a:t>
                      </a:r>
                      <a:r>
                        <a:rPr lang="en-US" sz="3200" i="1" dirty="0" smtClean="0"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(that)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she</a:t>
                      </a:r>
                      <a:r>
                        <a:rPr lang="en-US" sz="32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’</a:t>
                      </a:r>
                      <a:r>
                        <a:rPr lang="en-US" sz="3200" i="1" u="sng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ll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i="1" u="sng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phone</a:t>
                      </a:r>
                      <a:r>
                        <a:rPr lang="en-US" sz="32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me tomorrow.</a:t>
                      </a:r>
                      <a:endParaRPr lang="ru-RU" sz="3200" i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13424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She </a:t>
                      </a:r>
                      <a:r>
                        <a:rPr lang="en-US" sz="3200" b="0" i="1" u="sng" dirty="0" smtClean="0">
                          <a:latin typeface="Times New Roman" pitchFamily="18" charset="0"/>
                          <a:cs typeface="Times New Roman" pitchFamily="18" charset="0"/>
                        </a:rPr>
                        <a:t>says</a:t>
                      </a:r>
                      <a:r>
                        <a:rPr lang="en-US" sz="3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r>
                        <a:rPr lang="en-US" sz="3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“I </a:t>
                      </a:r>
                      <a:r>
                        <a:rPr lang="en-US" sz="3200" b="0" i="1" u="sng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phoned</a:t>
                      </a:r>
                      <a:r>
                        <a:rPr lang="en-US" sz="3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you an hour ago.”</a:t>
                      </a:r>
                      <a:endParaRPr lang="ru-RU" sz="3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She </a:t>
                      </a:r>
                      <a:r>
                        <a:rPr lang="en-US" sz="3200" i="1" u="sng" dirty="0" smtClean="0">
                          <a:latin typeface="Times New Roman" pitchFamily="18" charset="0"/>
                          <a:cs typeface="Times New Roman" pitchFamily="18" charset="0"/>
                        </a:rPr>
                        <a:t>says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(that)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she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i="1" u="sng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phoned</a:t>
                      </a:r>
                      <a:r>
                        <a:rPr lang="en-US" sz="32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me an hour.</a:t>
                      </a:r>
                      <a:endParaRPr lang="ru-RU" sz="3200" i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>
          <a:xfrm>
            <a:off x="428625" y="142875"/>
            <a:ext cx="8229600" cy="725488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Times New Roman" pitchFamily="18" charset="0"/>
                <a:cs typeface="Times New Roman" pitchFamily="18" charset="0"/>
              </a:rPr>
              <a:t>Tense Changes. Commands.</a:t>
            </a:r>
            <a:endParaRPr lang="ru-RU" b="1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1" y="1000108"/>
          <a:ext cx="8572560" cy="57293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2981"/>
                <a:gridCol w="878209"/>
                <a:gridCol w="850171"/>
                <a:gridCol w="1629494"/>
                <a:gridCol w="779324"/>
                <a:gridCol w="3542381"/>
              </a:tblGrid>
              <a:tr h="1000132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Тип предложения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Время в главном</a:t>
                      </a:r>
                      <a:r>
                        <a:rPr lang="ru-RU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предложении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Direct</a:t>
                      </a: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en-US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indirect</a:t>
                      </a:r>
                      <a:r>
                        <a:rPr lang="en-US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speech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Главное предложение</a:t>
                      </a:r>
                      <a:endParaRPr lang="ru-RU" sz="1600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Союз</a:t>
                      </a:r>
                      <a:endParaRPr lang="ru-RU" sz="1600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Придаточное</a:t>
                      </a:r>
                      <a:r>
                        <a:rPr lang="ru-RU" sz="1600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предложение</a:t>
                      </a:r>
                      <a:endParaRPr lang="ru-RU" sz="1600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004902">
                <a:tc rowSpan="4">
                  <a:txBody>
                    <a:bodyPr/>
                    <a:lstStyle/>
                    <a:p>
                      <a:pPr algn="ctr"/>
                      <a:r>
                        <a:rPr lang="ru-RU" b="1" i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Специальный</a:t>
                      </a:r>
                      <a:r>
                        <a:rPr lang="ru-RU" b="1" i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вопрос к подлежащему</a:t>
                      </a:r>
                      <a:endParaRPr lang="ru-RU" b="1" i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Present 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Direct Speech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He </a:t>
                      </a:r>
                      <a:r>
                        <a:rPr lang="en-US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says</a:t>
                      </a:r>
                    </a:p>
                    <a:p>
                      <a:pPr algn="l"/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Present Simple</a:t>
                      </a:r>
                      <a:endParaRPr lang="ru-RU" sz="1100" i="1" u="non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–-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1. “</a:t>
                      </a:r>
                      <a:r>
                        <a:rPr lang="en-US" b="0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Go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to the shop please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”</a:t>
                      </a: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</a:t>
                      </a:r>
                      <a:r>
                        <a:rPr lang="ru-RU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положительная</a:t>
                      </a:r>
                      <a:r>
                        <a:rPr lang="ru-RU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просьба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2. “</a:t>
                      </a:r>
                      <a:r>
                        <a:rPr lang="en-US" sz="1800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Don’t </a:t>
                      </a: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go to the shop ”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</a:t>
                      </a:r>
                      <a:r>
                        <a:rPr lang="ru-RU" sz="11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отрицательная</a:t>
                      </a:r>
                      <a:r>
                        <a:rPr lang="ru-RU" sz="11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просьба</a:t>
                      </a:r>
                      <a:endParaRPr lang="ru-RU" sz="11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035390"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Indirect Speech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He </a:t>
                      </a:r>
                      <a:r>
                        <a:rPr lang="en-US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asks</a:t>
                      </a:r>
                      <a:r>
                        <a:rPr lang="ru-RU" u="none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/ </a:t>
                      </a:r>
                      <a:r>
                        <a:rPr lang="en-US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tells</a:t>
                      </a:r>
                      <a:r>
                        <a:rPr lang="en-US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l"/>
                      <a:r>
                        <a:rPr lang="ru-RU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</a:t>
                      </a:r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Present Simple</a:t>
                      </a:r>
                      <a:endParaRPr lang="ru-RU" sz="1800" i="1" u="non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–- </a:t>
                      </a:r>
                      <a:endParaRPr lang="ru-RU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1. </a:t>
                      </a:r>
                      <a:r>
                        <a:rPr lang="en-US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 go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to the shop</a:t>
                      </a:r>
                      <a:endParaRPr lang="en-US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</a:t>
                      </a:r>
                      <a:r>
                        <a:rPr lang="ru-RU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положительная</a:t>
                      </a:r>
                      <a:r>
                        <a:rPr lang="ru-RU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просьба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2. </a:t>
                      </a:r>
                      <a:r>
                        <a:rPr lang="en-US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not to</a:t>
                      </a:r>
                      <a:r>
                        <a:rPr lang="en-US" sz="1800" u="none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go to the shop ”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</a:t>
                      </a:r>
                      <a:r>
                        <a:rPr lang="ru-RU" sz="11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отрицательная</a:t>
                      </a:r>
                      <a:r>
                        <a:rPr lang="ru-RU" sz="11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просьба</a:t>
                      </a:r>
                      <a:endParaRPr lang="ru-RU" sz="11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703926"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Past 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Direct Speech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He </a:t>
                      </a:r>
                      <a:r>
                        <a:rPr lang="en-US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asked</a:t>
                      </a:r>
                    </a:p>
                    <a:p>
                      <a:pPr algn="l"/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Past Simple</a:t>
                      </a:r>
                      <a:endParaRPr lang="ru-RU" sz="1100" i="1" u="non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–-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 algn="ctr">
                        <a:lnSpc>
                          <a:spcPct val="100000"/>
                        </a:lnSpc>
                        <a:buAutoNum type="arabicPeriod"/>
                      </a:pP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“</a:t>
                      </a:r>
                      <a:r>
                        <a:rPr lang="en-US" b="0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Go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to the shop please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”</a:t>
                      </a:r>
                    </a:p>
                    <a:p>
                      <a:pPr marL="342900" indent="-342900" algn="ctr">
                        <a:lnSpc>
                          <a:spcPct val="100000"/>
                        </a:lnSpc>
                        <a:buNone/>
                      </a:pP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     </a:t>
                      </a:r>
                      <a:r>
                        <a:rPr lang="ru-RU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положительная</a:t>
                      </a:r>
                      <a:r>
                        <a:rPr lang="ru-RU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просьба</a:t>
                      </a:r>
                      <a:endParaRPr lang="en-US" sz="1100" i="1" u="none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2. “</a:t>
                      </a:r>
                      <a:r>
                        <a:rPr lang="en-US" sz="1800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Don’t</a:t>
                      </a:r>
                      <a:r>
                        <a:rPr lang="en-US" sz="1800" u="none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go to the shop ”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</a:t>
                      </a:r>
                      <a:r>
                        <a:rPr lang="ru-RU" sz="11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отрицательная</a:t>
                      </a:r>
                      <a:r>
                        <a:rPr lang="ru-RU" sz="11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просьба</a:t>
                      </a:r>
                      <a:endParaRPr lang="ru-RU" sz="1100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017986"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Indirect Speech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He </a:t>
                      </a:r>
                      <a:r>
                        <a:rPr lang="en-US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asked</a:t>
                      </a:r>
                      <a:r>
                        <a:rPr lang="en-US" u="none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u="none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en-US" u="none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told</a:t>
                      </a:r>
                      <a:endParaRPr lang="en-US" u="non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ru-RU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</a:t>
                      </a:r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  <a:r>
                        <a:rPr lang="ru-RU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Past Simple</a:t>
                      </a:r>
                      <a:endParaRPr lang="ru-RU" sz="1800" i="1" u="non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–-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1. </a:t>
                      </a:r>
                      <a:r>
                        <a:rPr lang="en-US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 go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to the shop</a:t>
                      </a:r>
                      <a:endParaRPr lang="en-US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положительная</a:t>
                      </a:r>
                      <a:r>
                        <a:rPr lang="ru-RU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просьба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2. </a:t>
                      </a:r>
                      <a:r>
                        <a:rPr lang="en-US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not to</a:t>
                      </a:r>
                      <a:r>
                        <a:rPr lang="en-US" sz="1800" u="none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go to the shop ”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</a:t>
                      </a:r>
                      <a:r>
                        <a:rPr lang="ru-RU" sz="11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отрицательная</a:t>
                      </a:r>
                      <a:r>
                        <a:rPr lang="ru-RU" sz="11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просьба</a:t>
                      </a:r>
                      <a:endParaRPr lang="ru-RU" sz="1100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i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Прямоугольник 1"/>
          <p:cNvSpPr>
            <a:spLocks noChangeArrowheads="1"/>
          </p:cNvSpPr>
          <p:nvPr/>
        </p:nvSpPr>
        <p:spPr bwMode="auto">
          <a:xfrm>
            <a:off x="428625" y="428625"/>
            <a:ext cx="8215313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4400" b="1" i="1" dirty="0">
                <a:solidFill>
                  <a:srgbClr val="990000"/>
                </a:solidFill>
                <a:latin typeface="Imprint MT Shadow" pitchFamily="82" charset="0"/>
              </a:rPr>
              <a:t>Grammar </a:t>
            </a:r>
            <a:r>
              <a:rPr lang="ru-RU" sz="4400" b="1" i="1" dirty="0">
                <a:solidFill>
                  <a:srgbClr val="990000"/>
                </a:solidFill>
                <a:latin typeface="Imprint MT Shadow" pitchFamily="82" charset="0"/>
              </a:rPr>
              <a:t> </a:t>
            </a:r>
            <a:r>
              <a:rPr lang="en-US" sz="4400" b="1" i="1" dirty="0">
                <a:solidFill>
                  <a:srgbClr val="990000"/>
                </a:solidFill>
                <a:latin typeface="Imprint MT Shadow" pitchFamily="82" charset="0"/>
              </a:rPr>
              <a:t>Practice</a:t>
            </a:r>
            <a:r>
              <a:rPr lang="en-US" sz="4400" dirty="0">
                <a:solidFill>
                  <a:srgbClr val="990000"/>
                </a:solidFill>
              </a:rPr>
              <a:t> </a:t>
            </a:r>
            <a:br>
              <a:rPr lang="en-US" sz="4400" dirty="0">
                <a:solidFill>
                  <a:srgbClr val="990000"/>
                </a:solidFill>
              </a:rPr>
            </a:br>
            <a:r>
              <a:rPr lang="en-US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Change </a:t>
            </a:r>
            <a:r>
              <a:rPr lang="ru-RU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 </a:t>
            </a:r>
            <a:r>
              <a:rPr lang="en-US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into </a:t>
            </a:r>
            <a:r>
              <a:rPr lang="ru-RU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 </a:t>
            </a:r>
            <a:r>
              <a:rPr lang="en-US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Reported </a:t>
            </a:r>
            <a:r>
              <a:rPr lang="ru-RU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 </a:t>
            </a:r>
            <a:r>
              <a:rPr lang="en-US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Speech</a:t>
            </a:r>
            <a:endParaRPr lang="ru-RU" sz="3600" b="1" u="sng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1" name="Содержимое 3"/>
          <p:cNvSpPr>
            <a:spLocks noGrp="1"/>
          </p:cNvSpPr>
          <p:nvPr>
            <p:ph idx="1"/>
          </p:nvPr>
        </p:nvSpPr>
        <p:spPr>
          <a:xfrm>
            <a:off x="428625" y="1600200"/>
            <a:ext cx="8215313" cy="5043488"/>
          </a:xfrm>
        </p:spPr>
        <p:txBody>
          <a:bodyPr rtlCol="0">
            <a:normAutofit fontScale="92500"/>
          </a:bodyPr>
          <a:lstStyle/>
          <a:p>
            <a:pPr marL="514350" indent="-514350" algn="just" eaLnBrk="1" hangingPunct="1">
              <a:buFont typeface="+mj-lt"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 teacher said to Pete, “Go to the blackboard!”</a:t>
            </a:r>
          </a:p>
          <a:p>
            <a:pPr marL="514350" indent="-514350" algn="just" eaLnBrk="1" hangingPunct="1">
              <a:buFont typeface="+mj-lt"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Mum said to me, “Clean the room!”</a:t>
            </a:r>
          </a:p>
          <a:p>
            <a:pPr marL="514350" indent="-514350" algn="just" eaLnBrk="1" hangingPunct="1">
              <a:buFont typeface="+mj-lt"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Dad said to his children, “Be polite and say “Thank you!”</a:t>
            </a:r>
          </a:p>
          <a:p>
            <a:pPr marL="514350" indent="-514350" algn="just" eaLnBrk="1" hangingPunct="1">
              <a:buFont typeface="+mj-lt"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My friend said, “Don’t take my books!”</a:t>
            </a:r>
            <a:endParaRPr lang="ru-RU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 eaLnBrk="1" hangingPunct="1">
              <a:buFont typeface="+mj-lt"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“Do the task again,” the teacher said to me.</a:t>
            </a:r>
          </a:p>
          <a:p>
            <a:pPr marL="514350" indent="-514350" algn="just" eaLnBrk="1" hangingPunct="1">
              <a:buFont typeface="+mj-lt"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“Don’t speak all at a time,” the teacher said to her class.</a:t>
            </a:r>
          </a:p>
          <a:p>
            <a:pPr marL="514350" indent="-514350" algn="just" eaLnBrk="1" hangingPunct="1">
              <a:buFont typeface="+mj-lt"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Mother said, “Ann, go and wash your face.”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0" y="857250"/>
            <a:ext cx="9144000" cy="560388"/>
          </a:xfrm>
        </p:spPr>
        <p:txBody>
          <a:bodyPr/>
          <a:lstStyle/>
          <a:p>
            <a:pPr algn="ctr"/>
            <a:r>
              <a:rPr lang="hu-HU" sz="2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Read the dialogue between the members of a football fan's family.</a:t>
            </a:r>
            <a:r>
              <a:rPr lang="ru-RU" sz="2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hu-HU" sz="2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Find the sentences with reported speech.</a:t>
            </a:r>
            <a:r>
              <a:rPr lang="ru-RU" smtClean="0">
                <a:solidFill>
                  <a:srgbClr val="0000FF"/>
                </a:solidFill>
              </a:rPr>
              <a:t/>
            </a:r>
            <a:br>
              <a:rPr lang="ru-RU" smtClean="0">
                <a:solidFill>
                  <a:srgbClr val="0000FF"/>
                </a:solidFill>
              </a:rPr>
            </a:br>
            <a:endParaRPr lang="ru-RU" smtClean="0">
              <a:solidFill>
                <a:srgbClr val="0000FF"/>
              </a:solidFill>
            </a:endParaRPr>
          </a:p>
        </p:txBody>
      </p:sp>
      <p:sp>
        <p:nvSpPr>
          <p:cNvPr id="6147" name="Содержимое 5"/>
          <p:cNvSpPr>
            <a:spLocks noGrp="1"/>
          </p:cNvSpPr>
          <p:nvPr>
            <p:ph idx="1"/>
          </p:nvPr>
        </p:nvSpPr>
        <p:spPr>
          <a:xfrm>
            <a:off x="214313" y="1428750"/>
            <a:ext cx="8786812" cy="4697413"/>
          </a:xfrm>
        </p:spPr>
        <p:txBody>
          <a:bodyPr/>
          <a:lstStyle/>
          <a:p>
            <a:pPr>
              <a:buFontTx/>
              <a:buNone/>
            </a:pPr>
            <a:r>
              <a:rPr lang="hu-HU" sz="2000" b="1" smtClean="0">
                <a:latin typeface="Times New Roman" pitchFamily="18" charset="0"/>
                <a:cs typeface="Times New Roman" pitchFamily="18" charset="0"/>
              </a:rPr>
              <a:t>Mum: </a:t>
            </a:r>
            <a:r>
              <a:rPr lang="hu-HU" sz="2000" smtClean="0">
                <a:latin typeface="Times New Roman" pitchFamily="18" charset="0"/>
                <a:cs typeface="Times New Roman" pitchFamily="18" charset="0"/>
              </a:rPr>
              <a:t>Good morning, dear. Good morning. What's the matter? </a:t>
            </a: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hu-HU" sz="2000" b="1" smtClean="0">
                <a:latin typeface="Times New Roman" pitchFamily="18" charset="0"/>
                <a:cs typeface="Times New Roman" pitchFamily="18" charset="0"/>
              </a:rPr>
              <a:t>Mark: </a:t>
            </a:r>
            <a:r>
              <a:rPr lang="hu-HU" sz="2000" smtClean="0">
                <a:latin typeface="Times New Roman" pitchFamily="18" charset="0"/>
                <a:cs typeface="Times New Roman" pitchFamily="18" charset="0"/>
              </a:rPr>
              <a:t>Dad says that he's lost his voice. </a:t>
            </a: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hu-HU" sz="2000" b="1" smtClean="0">
                <a:latin typeface="Times New Roman" pitchFamily="18" charset="0"/>
                <a:cs typeface="Times New Roman" pitchFamily="18" charset="0"/>
              </a:rPr>
              <a:t>Mum: </a:t>
            </a:r>
            <a:r>
              <a:rPr lang="hu-HU" sz="2000" smtClean="0">
                <a:latin typeface="Times New Roman" pitchFamily="18" charset="0"/>
                <a:cs typeface="Times New Roman" pitchFamily="18" charset="0"/>
              </a:rPr>
              <a:t>He has lost his voice! He can't. It must be ajoke. Come on, dear. Don't joke. </a:t>
            </a: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hu-HU" sz="2000" b="1" smtClean="0">
                <a:latin typeface="Times New Roman" pitchFamily="18" charset="0"/>
                <a:cs typeface="Times New Roman" pitchFamily="18" charset="0"/>
              </a:rPr>
              <a:t>Mark: </a:t>
            </a:r>
            <a:r>
              <a:rPr lang="hu-HU" sz="2000" smtClean="0">
                <a:latin typeface="Times New Roman" pitchFamily="18" charset="0"/>
                <a:cs typeface="Times New Roman" pitchFamily="18" charset="0"/>
              </a:rPr>
              <a:t>He says it isn't a joke. He has really lost his voice. </a:t>
            </a: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hu-HU" sz="2000" b="1" smtClean="0">
                <a:latin typeface="Times New Roman" pitchFamily="18" charset="0"/>
                <a:cs typeface="Times New Roman" pitchFamily="18" charset="0"/>
              </a:rPr>
              <a:t>Mum: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I’ll</a:t>
            </a:r>
            <a:r>
              <a:rPr lang="hu-HU" sz="2000" smtClean="0">
                <a:latin typeface="Times New Roman" pitchFamily="18" charset="0"/>
                <a:cs typeface="Times New Roman" pitchFamily="18" charset="0"/>
              </a:rPr>
              <a:t> make a nice cup oftea. You'll soon get your voice back. </a:t>
            </a: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hu-HU" sz="2000" b="1" smtClean="0">
                <a:latin typeface="Times New Roman" pitchFamily="18" charset="0"/>
                <a:cs typeface="Times New Roman" pitchFamily="18" charset="0"/>
              </a:rPr>
              <a:t>Susan: </a:t>
            </a:r>
            <a:r>
              <a:rPr lang="hu-HU" sz="2000" smtClean="0">
                <a:latin typeface="Times New Roman" pitchFamily="18" charset="0"/>
                <a:cs typeface="Times New Roman" pitchFamily="18" charset="0"/>
              </a:rPr>
              <a:t>How did you lose your voice, Dad? </a:t>
            </a: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hu-HU" sz="2000" b="1" smtClean="0">
                <a:latin typeface="Times New Roman" pitchFamily="18" charset="0"/>
                <a:cs typeface="Times New Roman" pitchFamily="18" charset="0"/>
              </a:rPr>
              <a:t>Mark: </a:t>
            </a:r>
            <a:r>
              <a:rPr lang="hu-HU" sz="2000" smtClean="0">
                <a:latin typeface="Times New Roman" pitchFamily="18" charset="0"/>
                <a:cs typeface="Times New Roman" pitchFamily="18" charset="0"/>
              </a:rPr>
              <a:t>He says he went to the football match last night. </a:t>
            </a: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hu-HU" sz="2000" b="1" smtClean="0">
                <a:latin typeface="Times New Roman" pitchFamily="18" charset="0"/>
                <a:cs typeface="Times New Roman" pitchFamily="18" charset="0"/>
              </a:rPr>
              <a:t>Susan: </a:t>
            </a:r>
            <a:r>
              <a:rPr lang="hu-HU" sz="2000" smtClean="0">
                <a:latin typeface="Times New Roman" pitchFamily="18" charset="0"/>
                <a:cs typeface="Times New Roman" pitchFamily="18" charset="0"/>
              </a:rPr>
              <a:t>And you shouted so much you lost your voice. </a:t>
            </a: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hu-HU" sz="2000" b="1" smtClean="0">
                <a:latin typeface="Times New Roman" pitchFamily="18" charset="0"/>
                <a:cs typeface="Times New Roman" pitchFamily="18" charset="0"/>
              </a:rPr>
              <a:t>Mark: </a:t>
            </a:r>
            <a:r>
              <a:rPr lang="hu-HU" sz="2000" smtClean="0">
                <a:latin typeface="Times New Roman" pitchFamily="18" charset="0"/>
                <a:cs typeface="Times New Roman" pitchFamily="18" charset="0"/>
              </a:rPr>
              <a:t>Yes, he shouted so much he lost his voice. </a:t>
            </a: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hu-HU" sz="2000" b="1" smtClean="0">
                <a:latin typeface="Times New Roman" pitchFamily="18" charset="0"/>
                <a:cs typeface="Times New Roman" pitchFamily="18" charset="0"/>
              </a:rPr>
              <a:t>Susan: </a:t>
            </a:r>
            <a:r>
              <a:rPr lang="hu-HU" sz="2000" smtClean="0">
                <a:latin typeface="Times New Roman" pitchFamily="18" charset="0"/>
                <a:cs typeface="Times New Roman" pitchFamily="18" charset="0"/>
              </a:rPr>
              <a:t>Did you win? Mark: No, they lost. </a:t>
            </a: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hu-HU" sz="2000" b="1" smtClean="0">
                <a:latin typeface="Times New Roman" pitchFamily="18" charset="0"/>
                <a:cs typeface="Times New Roman" pitchFamily="18" charset="0"/>
              </a:rPr>
              <a:t>Mum: </a:t>
            </a:r>
            <a:r>
              <a:rPr lang="hu-HU" sz="2000" smtClean="0">
                <a:latin typeface="Times New Roman" pitchFamily="18" charset="0"/>
                <a:cs typeface="Times New Roman" pitchFamily="18" charset="0"/>
              </a:rPr>
              <a:t>Here is a nice cup oftea. Would you like something to eat? </a:t>
            </a: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hu-HU" sz="2000" b="1" smtClean="0">
                <a:latin typeface="Times New Roman" pitchFamily="18" charset="0"/>
                <a:cs typeface="Times New Roman" pitchFamily="18" charset="0"/>
              </a:rPr>
              <a:t>Mark: </a:t>
            </a:r>
            <a:r>
              <a:rPr lang="hu-HU" sz="2000" smtClean="0">
                <a:latin typeface="Times New Roman" pitchFamily="18" charset="0"/>
                <a:cs typeface="Times New Roman" pitchFamily="18" charset="0"/>
              </a:rPr>
              <a:t>He says he would like some toast with honey. </a:t>
            </a: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hu-HU" sz="2000" b="1" smtClean="0">
                <a:latin typeface="Times New Roman" pitchFamily="18" charset="0"/>
                <a:cs typeface="Times New Roman" pitchFamily="18" charset="0"/>
              </a:rPr>
              <a:t>Susan: </a:t>
            </a:r>
            <a:r>
              <a:rPr lang="hu-HU" sz="2000" smtClean="0">
                <a:latin typeface="Times New Roman" pitchFamily="18" charset="0"/>
                <a:cs typeface="Times New Roman" pitchFamily="18" charset="0"/>
              </a:rPr>
              <a:t>Why honey, Mum? </a:t>
            </a: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hu-HU" sz="2000" b="1" smtClean="0">
                <a:latin typeface="Times New Roman" pitchFamily="18" charset="0"/>
                <a:cs typeface="Times New Roman" pitchFamily="18" charset="0"/>
              </a:rPr>
              <a:t>Mum: </a:t>
            </a:r>
            <a:r>
              <a:rPr lang="hu-HU" sz="2000" smtClean="0">
                <a:latin typeface="Times New Roman" pitchFamily="18" charset="0"/>
                <a:cs typeface="Times New Roman" pitchFamily="18" charset="0"/>
              </a:rPr>
              <a:t>Because honey is good for your throat. </a:t>
            </a: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1000125" y="642938"/>
            <a:ext cx="7643813" cy="1428750"/>
          </a:xfrm>
        </p:spPr>
        <p:txBody>
          <a:bodyPr/>
          <a:lstStyle/>
          <a:p>
            <a:pPr indent="358775" algn="just"/>
            <a:r>
              <a:rPr lang="en-US" b="1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We use reported speech when we are saying what other people say, think or believe.</a:t>
            </a:r>
            <a:endParaRPr lang="ru-RU" b="1" smtClean="0">
              <a:solidFill>
                <a:srgbClr val="66003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813" y="2143125"/>
            <a:ext cx="6215062" cy="398303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Tx/>
              <a:buNone/>
              <a:defRPr/>
            </a:pPr>
            <a:endParaRPr lang="ru-RU" b="1" dirty="0" smtClean="0">
              <a:solidFill>
                <a:srgbClr val="0066FF"/>
              </a:solidFill>
              <a:cs typeface="Times New Roman" pitchFamily="18" charset="0"/>
            </a:endParaRPr>
          </a:p>
          <a:p>
            <a:pPr indent="0" fontAlgn="auto">
              <a:spcAft>
                <a:spcPts val="0"/>
              </a:spcAft>
              <a:buFontTx/>
              <a:buNone/>
              <a:defRPr/>
            </a:pPr>
            <a:r>
              <a:rPr lang="en-US" sz="3600" b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I’m tired!’, Helen said.</a:t>
            </a:r>
            <a:endParaRPr lang="ru-RU" sz="3600" b="1" dirty="0" smtClean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Tx/>
              <a:buNone/>
              <a:defRPr/>
            </a:pPr>
            <a:endParaRPr lang="ru-RU" sz="3600" b="1" dirty="0" smtClean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0" fontAlgn="auto">
              <a:spcAft>
                <a:spcPts val="0"/>
              </a:spcAft>
              <a:buFontTx/>
              <a:buNone/>
              <a:defRPr/>
            </a:pPr>
            <a:r>
              <a:rPr lang="en-US" sz="3600" b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Helen said (that) she was</a:t>
            </a:r>
            <a:r>
              <a:rPr lang="ru-RU" sz="3600" b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tired.</a:t>
            </a:r>
            <a:endParaRPr lang="ru-RU" sz="3600" b="1" dirty="0" smtClean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Tx/>
              <a:buNone/>
              <a:defRPr/>
            </a:pPr>
            <a:endParaRPr lang="ru-RU" b="1" dirty="0" smtClean="0">
              <a:solidFill>
                <a:srgbClr val="0066FF"/>
              </a:solidFill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1000125"/>
            <a:ext cx="7572375" cy="1428750"/>
          </a:xfrm>
        </p:spPr>
        <p:txBody>
          <a:bodyPr rtlCol="0">
            <a:normAutofit fontScale="90000"/>
          </a:bodyPr>
          <a:lstStyle/>
          <a:p>
            <a:pPr algn="just" fontAlgn="auto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When we are reporting things in the present,</a:t>
            </a:r>
            <a:r>
              <a:rPr lang="ru-RU" sz="4000" b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future or present perfect we don't change the</a:t>
            </a:r>
            <a:r>
              <a:rPr lang="ru-RU" sz="4000" b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tense.</a:t>
            </a:r>
            <a:endParaRPr lang="ru-RU" sz="4000" b="1" dirty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Содержимое 2"/>
          <p:cNvSpPr>
            <a:spLocks noGrp="1"/>
          </p:cNvSpPr>
          <p:nvPr>
            <p:ph idx="1"/>
          </p:nvPr>
        </p:nvSpPr>
        <p:spPr>
          <a:xfrm>
            <a:off x="928688" y="3143250"/>
            <a:ext cx="7286625" cy="2482850"/>
          </a:xfrm>
        </p:spPr>
        <p:txBody>
          <a:bodyPr/>
          <a:lstStyle/>
          <a:p>
            <a:pPr>
              <a:buFontTx/>
              <a:buNone/>
            </a:pP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He </a:t>
            </a:r>
            <a:r>
              <a:rPr lang="en-US" sz="3600" i="1" u="sng" smtClean="0">
                <a:latin typeface="Times New Roman" pitchFamily="18" charset="0"/>
                <a:cs typeface="Times New Roman" pitchFamily="18" charset="0"/>
              </a:rPr>
              <a:t>thinks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 he </a:t>
            </a:r>
            <a:r>
              <a:rPr lang="en-US" sz="3600" i="1" u="sng" smtClean="0">
                <a:latin typeface="Times New Roman" pitchFamily="18" charset="0"/>
                <a:cs typeface="Times New Roman" pitchFamily="18" charset="0"/>
              </a:rPr>
              <a:t>loves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 her.</a:t>
            </a:r>
            <a:endParaRPr lang="ru-RU" sz="36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I'</a:t>
            </a:r>
            <a:r>
              <a:rPr lang="en-US" sz="3600" i="1" u="sng" smtClean="0">
                <a:latin typeface="Times New Roman" pitchFamily="18" charset="0"/>
                <a:cs typeface="Times New Roman" pitchFamily="18" charset="0"/>
              </a:rPr>
              <a:t>ll tell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 her you </a:t>
            </a:r>
            <a:r>
              <a:rPr lang="en-US" sz="3600" i="1" u="sng" smtClean="0">
                <a:latin typeface="Times New Roman" pitchFamily="18" charset="0"/>
                <a:cs typeface="Times New Roman" pitchFamily="18" charset="0"/>
              </a:rPr>
              <a:t>are coming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He </a:t>
            </a:r>
            <a:r>
              <a:rPr lang="en-US" sz="3600" i="1" u="sng" smtClean="0">
                <a:latin typeface="Times New Roman" pitchFamily="18" charset="0"/>
                <a:cs typeface="Times New Roman" pitchFamily="18" charset="0"/>
              </a:rPr>
              <a:t>has said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 he'</a:t>
            </a:r>
            <a:r>
              <a:rPr lang="en-US" sz="3600" i="1" u="sng" smtClean="0">
                <a:latin typeface="Times New Roman" pitchFamily="18" charset="0"/>
                <a:cs typeface="Times New Roman" pitchFamily="18" charset="0"/>
              </a:rPr>
              <a:t>ll do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 it. </a:t>
            </a:r>
            <a:endParaRPr lang="ru-RU" sz="36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1000125" y="714375"/>
            <a:ext cx="7429500" cy="3143250"/>
          </a:xfrm>
        </p:spPr>
        <p:txBody>
          <a:bodyPr/>
          <a:lstStyle/>
          <a:p>
            <a:pPr indent="358775" algn="just"/>
            <a:r>
              <a:rPr lang="en-US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If the verb in the main sentence is in the past tense - the other verbs are usually in one of the past tense too.</a:t>
            </a:r>
            <a:endParaRPr lang="ru-RU" b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5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428625" y="142875"/>
            <a:ext cx="8229600" cy="725488"/>
          </a:xfrm>
        </p:spPr>
        <p:txBody>
          <a:bodyPr/>
          <a:lstStyle/>
          <a:p>
            <a:pPr eaLnBrk="1" hangingPunct="1"/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Tense Changes. Statements.</a:t>
            </a:r>
            <a:endParaRPr lang="ru-RU" sz="4000" b="1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1" y="1000108"/>
          <a:ext cx="8643999" cy="55007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423"/>
                <a:gridCol w="885528"/>
                <a:gridCol w="857256"/>
                <a:gridCol w="2000264"/>
                <a:gridCol w="857256"/>
                <a:gridCol w="3143272"/>
              </a:tblGrid>
              <a:tr h="1127412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Тип предложения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Время в главном</a:t>
                      </a:r>
                      <a:r>
                        <a:rPr lang="ru-RU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предложении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Direct</a:t>
                      </a: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en-US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indirect</a:t>
                      </a:r>
                      <a:r>
                        <a:rPr lang="en-US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speech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Главное предложение</a:t>
                      </a:r>
                      <a:endParaRPr lang="ru-RU" sz="1600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Союз</a:t>
                      </a:r>
                      <a:endParaRPr lang="ru-RU" sz="1600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Придаточное</a:t>
                      </a:r>
                      <a:r>
                        <a:rPr lang="ru-RU" sz="1600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предложение</a:t>
                      </a:r>
                      <a:endParaRPr lang="ru-RU" sz="1600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096205">
                <a:tc rowSpan="4">
                  <a:txBody>
                    <a:bodyPr/>
                    <a:lstStyle/>
                    <a:p>
                      <a:pPr algn="ctr"/>
                      <a:r>
                        <a:rPr lang="ru-RU" b="1" i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Повествовательное</a:t>
                      </a:r>
                    </a:p>
                    <a:p>
                      <a:pPr algn="ctr"/>
                      <a:r>
                        <a:rPr lang="ru-RU" b="1" i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b="1" i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Statement</a:t>
                      </a:r>
                      <a:r>
                        <a:rPr lang="ru-RU" b="1" i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b="1" i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Present 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Direct Speech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Mother </a:t>
                      </a:r>
                      <a:r>
                        <a:rPr lang="en-US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says</a:t>
                      </a:r>
                    </a:p>
                    <a:p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Present Simple</a:t>
                      </a:r>
                      <a:endParaRPr lang="ru-RU" sz="1100" i="1" u="non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–-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“I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go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to work every day.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”</a:t>
                      </a:r>
                    </a:p>
                    <a:p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      Present Simple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111809"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Indirect Speech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Mother </a:t>
                      </a:r>
                      <a:r>
                        <a:rPr lang="en-US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says</a:t>
                      </a:r>
                    </a:p>
                    <a:p>
                      <a:r>
                        <a:rPr lang="ru-RU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</a:t>
                      </a:r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</a:t>
                      </a:r>
                      <a:r>
                        <a:rPr lang="ru-RU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Present Simple</a:t>
                      </a:r>
                      <a:endParaRPr lang="ru-RU" sz="1800" i="1" u="non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that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She </a:t>
                      </a:r>
                      <a:r>
                        <a:rPr lang="en-US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goes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to work every day.</a:t>
                      </a:r>
                      <a:endParaRPr lang="ru-RU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     Present Simple</a:t>
                      </a:r>
                      <a:endParaRPr lang="ru-RU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63567"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Past 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Direct Speech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Mother </a:t>
                      </a:r>
                      <a:r>
                        <a:rPr lang="en-US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said</a:t>
                      </a:r>
                      <a:endParaRPr lang="ru-RU" u="sng" dirty="0" smtClean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Past Simple</a:t>
                      </a:r>
                      <a:endParaRPr lang="ru-RU" sz="1800" i="1" u="non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100" u="sng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–-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“I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go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to work every day.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”</a:t>
                      </a:r>
                    </a:p>
                    <a:p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Present Simple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201733"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Indirect Speech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Mother </a:t>
                      </a:r>
                      <a:r>
                        <a:rPr lang="en-US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said</a:t>
                      </a:r>
                    </a:p>
                    <a:p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Past Simple</a:t>
                      </a:r>
                      <a:endParaRPr lang="ru-RU" sz="1100" u="sng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that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She </a:t>
                      </a:r>
                      <a:r>
                        <a:rPr lang="en-US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went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to work every day.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Past Simple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u="sng" dirty="0" smtClean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(Present Simple          Past</a:t>
                      </a:r>
                      <a:r>
                        <a:rPr lang="en-US" sz="12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Simple</a:t>
                      </a:r>
                      <a:r>
                        <a:rPr lang="en-US" sz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)  </a:t>
                      </a:r>
                      <a:endParaRPr lang="ru-RU" sz="12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6" name="Прямая со стрелкой 5"/>
          <p:cNvCxnSpPr/>
          <p:nvPr/>
        </p:nvCxnSpPr>
        <p:spPr>
          <a:xfrm>
            <a:off x="6858000" y="6357938"/>
            <a:ext cx="214313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85750" y="357188"/>
          <a:ext cx="8572559" cy="6143666"/>
        </p:xfrm>
        <a:graphic>
          <a:graphicData uri="http://schemas.openxmlformats.org/drawingml/2006/table">
            <a:tbl>
              <a:tblPr/>
              <a:tblGrid>
                <a:gridCol w="1086431"/>
                <a:gridCol w="1699650"/>
                <a:gridCol w="1928826"/>
                <a:gridCol w="1643074"/>
                <a:gridCol w="2214578"/>
              </a:tblGrid>
              <a:tr h="1034562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 dirty="0" smtClean="0">
                          <a:solidFill>
                            <a:schemeClr val="accent4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Simple</a:t>
                      </a:r>
                      <a:endParaRPr lang="ru-RU" sz="2000" b="1" i="1" dirty="0">
                        <a:solidFill>
                          <a:schemeClr val="accent4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Progressive</a:t>
                      </a:r>
                      <a:endParaRPr lang="ru-RU" sz="20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 dirty="0" smtClean="0">
                          <a:solidFill>
                            <a:schemeClr val="accent4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Perfect</a:t>
                      </a:r>
                      <a:endParaRPr lang="ru-RU" sz="2000" b="1" i="1" dirty="0">
                        <a:solidFill>
                          <a:schemeClr val="accent4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1" dirty="0" smtClean="0">
                          <a:solidFill>
                            <a:schemeClr val="accent4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Perfect - Progressive</a:t>
                      </a:r>
                      <a:endParaRPr lang="ru-RU" sz="2000" b="1" i="1" dirty="0" smtClean="0">
                        <a:solidFill>
                          <a:schemeClr val="accent4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000" b="1" i="1" dirty="0">
                        <a:solidFill>
                          <a:schemeClr val="accent4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1096298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Present</a:t>
                      </a:r>
                      <a:endParaRPr lang="ru-RU" sz="20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 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Vs</a:t>
                      </a:r>
                    </a:p>
                    <a:p>
                      <a:pPr algn="ctr"/>
                      <a:endParaRPr lang="en-US" sz="20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write</a:t>
                      </a:r>
                      <a:endParaRPr lang="ru-RU" sz="2000" b="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am, is,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are +</a:t>
                      </a:r>
                      <a:r>
                        <a:rPr lang="en-US" sz="20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r>
                        <a:rPr lang="en-US" sz="14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ing</a:t>
                      </a:r>
                      <a:endParaRPr lang="en-US" sz="2000" b="1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20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000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am writing</a:t>
                      </a:r>
                      <a:endParaRPr lang="ru-RU" sz="20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have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en-US" sz="2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has+V</a:t>
                      </a: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have</a:t>
                      </a:r>
                      <a:r>
                        <a:rPr lang="en-US" sz="2000" b="0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written</a:t>
                      </a:r>
                      <a:endParaRPr lang="ru-RU" sz="2000" b="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have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has been +V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14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have been</a:t>
                      </a:r>
                      <a:r>
                        <a:rPr lang="en-US" sz="2000" b="0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written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</a:tr>
              <a:tr h="1243754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Past</a:t>
                      </a:r>
                      <a:endParaRPr lang="ru-RU" sz="20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ed</a:t>
                      </a:r>
                      <a:endParaRPr lang="en-US" sz="2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wrote</a:t>
                      </a:r>
                      <a:endParaRPr lang="ru-RU" sz="2000" b="0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was</a:t>
                      </a:r>
                      <a:r>
                        <a:rPr lang="ru-RU" sz="2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were +</a:t>
                      </a:r>
                      <a:r>
                        <a:rPr lang="en-US" sz="20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r>
                        <a:rPr lang="en-US" sz="14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ing</a:t>
                      </a:r>
                      <a:endParaRPr lang="en-US" sz="2000" b="1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en-US" sz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000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was writing</a:t>
                      </a:r>
                      <a:endParaRPr lang="ru-RU" sz="20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had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 V</a:t>
                      </a: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had</a:t>
                      </a:r>
                      <a:r>
                        <a:rPr lang="en-US" sz="2000" b="0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written</a:t>
                      </a:r>
                      <a:endParaRPr lang="ru-RU" sz="2000" b="0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had been +V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14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had been</a:t>
                      </a:r>
                      <a:r>
                        <a:rPr lang="en-US" sz="2000" b="0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written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</a:tr>
              <a:tr h="1384526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Future</a:t>
                      </a:r>
                      <a:endParaRPr lang="ru-RU" sz="20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shall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en-US" sz="2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will+V</a:t>
                      </a:r>
                      <a:endParaRPr lang="en-US" sz="2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en-US" sz="2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shall write</a:t>
                      </a:r>
                      <a:endParaRPr lang="ru-RU" sz="2000" b="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shall (will) +</a:t>
                      </a:r>
                    </a:p>
                    <a:p>
                      <a:pPr algn="l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be + </a:t>
                      </a:r>
                      <a:r>
                        <a:rPr lang="en-US" sz="20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r>
                        <a:rPr lang="en-US" sz="14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ing</a:t>
                      </a:r>
                      <a:endParaRPr lang="en-US" sz="2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shall</a:t>
                      </a:r>
                      <a:r>
                        <a:rPr lang="ru-RU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be writing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shall (will) have+V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shall have written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shall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will)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have been + </a:t>
                      </a:r>
                      <a:r>
                        <a:rPr lang="en-US" sz="20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r>
                        <a:rPr lang="en-US" sz="14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ing</a:t>
                      </a:r>
                      <a:endParaRPr lang="en-US" sz="2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shall have been writing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</a:tr>
              <a:tr h="1384526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Future</a:t>
                      </a:r>
                      <a:r>
                        <a:rPr lang="en-US" sz="2000" b="1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in – the - Past</a:t>
                      </a:r>
                      <a:endParaRPr lang="ru-RU" sz="20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should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en-US" sz="18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would+V</a:t>
                      </a:r>
                      <a:endParaRPr lang="en-US" sz="1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en-US" sz="2000" b="0" i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shauld</a:t>
                      </a:r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write</a:t>
                      </a:r>
                      <a:endParaRPr lang="ru-RU" sz="2000" b="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should (would) +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be + </a:t>
                      </a:r>
                      <a:r>
                        <a:rPr lang="en-US" sz="20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Ving</a:t>
                      </a:r>
                      <a:endParaRPr lang="en-US" sz="2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should</a:t>
                      </a:r>
                      <a:r>
                        <a:rPr lang="ru-RU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be writing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should(would) 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have+V3</a:t>
                      </a:r>
                    </a:p>
                    <a:p>
                      <a:pPr algn="l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should have written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should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would)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have been + </a:t>
                      </a:r>
                      <a:r>
                        <a:rPr lang="en-US" sz="20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Ving</a:t>
                      </a:r>
                      <a:endParaRPr lang="en-US" sz="2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should have been writing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</a:tr>
            </a:tbl>
          </a:graphicData>
        </a:graphic>
      </p:graphicFrame>
      <p:cxnSp>
        <p:nvCxnSpPr>
          <p:cNvPr id="7" name="Прямая со стрелкой 6"/>
          <p:cNvCxnSpPr/>
          <p:nvPr/>
        </p:nvCxnSpPr>
        <p:spPr>
          <a:xfrm rot="5400000">
            <a:off x="2358232" y="2642394"/>
            <a:ext cx="857250" cy="1587"/>
          </a:xfrm>
          <a:prstGeom prst="straightConnector1">
            <a:avLst/>
          </a:prstGeom>
          <a:ln>
            <a:headEnd type="none" w="lg" len="lg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" name="Прямая со стрелкой 3"/>
          <p:cNvCxnSpPr/>
          <p:nvPr/>
        </p:nvCxnSpPr>
        <p:spPr>
          <a:xfrm rot="5400000">
            <a:off x="4464844" y="2607469"/>
            <a:ext cx="785812" cy="0"/>
          </a:xfrm>
          <a:prstGeom prst="straightConnector1">
            <a:avLst/>
          </a:prstGeom>
          <a:ln>
            <a:headEnd type="none" w="lg" len="lg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rot="5400000">
            <a:off x="6108701" y="2606675"/>
            <a:ext cx="785812" cy="1587"/>
          </a:xfrm>
          <a:prstGeom prst="straightConnector1">
            <a:avLst/>
          </a:prstGeom>
          <a:ln>
            <a:headEnd type="none" w="lg" len="lg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5400000">
            <a:off x="8251826" y="2606675"/>
            <a:ext cx="785812" cy="1587"/>
          </a:xfrm>
          <a:prstGeom prst="straightConnector1">
            <a:avLst/>
          </a:prstGeom>
          <a:ln>
            <a:headEnd type="none" w="lg" len="lg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5400000">
            <a:off x="2572544" y="4999831"/>
            <a:ext cx="857250" cy="1588"/>
          </a:xfrm>
          <a:prstGeom prst="straightConnector1">
            <a:avLst/>
          </a:prstGeom>
          <a:ln>
            <a:headEnd type="none" w="lg" len="lg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rot="5400000">
            <a:off x="4429919" y="4999831"/>
            <a:ext cx="857250" cy="1588"/>
          </a:xfrm>
          <a:prstGeom prst="straightConnector1">
            <a:avLst/>
          </a:prstGeom>
          <a:ln>
            <a:headEnd type="none" w="lg" len="lg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5400000">
            <a:off x="6144419" y="4999831"/>
            <a:ext cx="857250" cy="1588"/>
          </a:xfrm>
          <a:prstGeom prst="straightConnector1">
            <a:avLst/>
          </a:prstGeom>
          <a:ln>
            <a:headEnd type="none" w="lg" len="lg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5400000">
            <a:off x="8287544" y="4999831"/>
            <a:ext cx="857250" cy="1588"/>
          </a:xfrm>
          <a:prstGeom prst="straightConnector1">
            <a:avLst/>
          </a:prstGeom>
          <a:ln>
            <a:headEnd type="none" w="lg" len="lg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2500313" y="3357563"/>
            <a:ext cx="2714625" cy="1587"/>
          </a:xfrm>
          <a:prstGeom prst="straightConnector1">
            <a:avLst/>
          </a:prstGeom>
          <a:ln>
            <a:headEnd w="lg" len="lg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4357688" y="3500438"/>
            <a:ext cx="2714625" cy="1587"/>
          </a:xfrm>
          <a:prstGeom prst="straightConnector1">
            <a:avLst/>
          </a:prstGeom>
          <a:ln>
            <a:headEnd w="lg" len="lg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28625" y="428625"/>
          <a:ext cx="8286808" cy="6008926"/>
        </p:xfrm>
        <a:graphic>
          <a:graphicData uri="http://schemas.openxmlformats.org/drawingml/2006/table">
            <a:tbl>
              <a:tblPr/>
              <a:tblGrid>
                <a:gridCol w="4143404"/>
                <a:gridCol w="4143404"/>
              </a:tblGrid>
              <a:tr h="52252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Direct speech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Indirect speech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456523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latin typeface="Times New Roman"/>
                          <a:ea typeface="Times New Roman"/>
                          <a:cs typeface="Times New Roman"/>
                        </a:rPr>
                        <a:t>I. Present Tenses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652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Present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Simple 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Past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Simple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45652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Present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Progressive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Past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Progressive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45652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Present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Perfect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Past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Perfect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45652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Present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Perfect Progressive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Past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Perfect Progressive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456523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latin typeface="Times New Roman"/>
                          <a:ea typeface="Times New Roman"/>
                          <a:cs typeface="Times New Roman"/>
                        </a:rPr>
                        <a:t>II. Past Tenses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652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Past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Simple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Past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Perfect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45652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Past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Progressive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Past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Perfect Progressive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45652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Past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Perfect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Past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Perfect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456523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latin typeface="Times New Roman"/>
                          <a:ea typeface="Times New Roman"/>
                          <a:cs typeface="Times New Roman"/>
                        </a:rPr>
                        <a:t>III. Future Simple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652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Future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Simple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Future-in-the-Past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45652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Future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Perfect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Future-in-the-Past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Perfect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5" name="Прямая со стрелкой 4"/>
          <p:cNvCxnSpPr/>
          <p:nvPr/>
        </p:nvCxnSpPr>
        <p:spPr>
          <a:xfrm>
            <a:off x="3857625" y="1643063"/>
            <a:ext cx="1500188" cy="1587"/>
          </a:xfrm>
          <a:prstGeom prst="straightConnector1">
            <a:avLst/>
          </a:prstGeom>
          <a:ln>
            <a:solidFill>
              <a:srgbClr val="FF0000"/>
            </a:solidFill>
            <a:headEnd w="lg" len="lg"/>
            <a:tailEnd type="stealth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3857625" y="2143125"/>
            <a:ext cx="1500188" cy="1588"/>
          </a:xfrm>
          <a:prstGeom prst="straightConnector1">
            <a:avLst/>
          </a:prstGeom>
          <a:ln>
            <a:solidFill>
              <a:srgbClr val="FF0000"/>
            </a:solidFill>
            <a:headEnd w="lg" len="lg"/>
            <a:tailEnd type="stealth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3929063" y="2571750"/>
            <a:ext cx="1500187" cy="1588"/>
          </a:xfrm>
          <a:prstGeom prst="straightConnector1">
            <a:avLst/>
          </a:prstGeom>
          <a:ln>
            <a:solidFill>
              <a:srgbClr val="FF0000"/>
            </a:solidFill>
            <a:headEnd w="lg" len="lg"/>
            <a:tailEnd type="stealth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4071938" y="3071813"/>
            <a:ext cx="1071562" cy="1587"/>
          </a:xfrm>
          <a:prstGeom prst="straightConnector1">
            <a:avLst/>
          </a:prstGeom>
          <a:ln>
            <a:solidFill>
              <a:srgbClr val="FF0000"/>
            </a:solidFill>
            <a:headEnd w="lg" len="lg"/>
            <a:tailEnd type="stealth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3714750" y="3929063"/>
            <a:ext cx="1500188" cy="1587"/>
          </a:xfrm>
          <a:prstGeom prst="straightConnector1">
            <a:avLst/>
          </a:prstGeom>
          <a:ln>
            <a:solidFill>
              <a:srgbClr val="FF0000"/>
            </a:solidFill>
            <a:headEnd w="lg" len="lg"/>
            <a:tailEnd type="stealth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3714750" y="4429125"/>
            <a:ext cx="1500188" cy="1588"/>
          </a:xfrm>
          <a:prstGeom prst="straightConnector1">
            <a:avLst/>
          </a:prstGeom>
          <a:ln>
            <a:solidFill>
              <a:srgbClr val="FF0000"/>
            </a:solidFill>
            <a:headEnd w="lg" len="lg"/>
            <a:tailEnd type="stealth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3714750" y="4857750"/>
            <a:ext cx="1500188" cy="1588"/>
          </a:xfrm>
          <a:prstGeom prst="straightConnector1">
            <a:avLst/>
          </a:prstGeom>
          <a:ln>
            <a:solidFill>
              <a:srgbClr val="FF0000"/>
            </a:solidFill>
            <a:headEnd w="lg" len="lg"/>
            <a:tailEnd type="stealth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3857625" y="6215063"/>
            <a:ext cx="1214438" cy="1587"/>
          </a:xfrm>
          <a:prstGeom prst="straightConnector1">
            <a:avLst/>
          </a:prstGeom>
          <a:ln>
            <a:solidFill>
              <a:srgbClr val="FF0000"/>
            </a:solidFill>
            <a:headEnd w="lg" len="lg"/>
            <a:tailEnd type="stealth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3714750" y="5786438"/>
            <a:ext cx="1500188" cy="1587"/>
          </a:xfrm>
          <a:prstGeom prst="straightConnector1">
            <a:avLst/>
          </a:prstGeom>
          <a:ln>
            <a:solidFill>
              <a:srgbClr val="FF0000"/>
            </a:solidFill>
            <a:headEnd w="lg" len="lg"/>
            <a:tailEnd type="stealth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ntilla de diseño con pila de libros">
  <a:themeElements>
    <a:clrScheme name="Plantilla de diseño con pila de libro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lantilla de diseño con pila de libros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lantilla de diseño con pila de libr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 de diseño con pila de libro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 de diseño con pila de libro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 de diseño con pila de libro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 de diseño con pila de libro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 de diseño con pila de libro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 de diseño con pila de libro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 de diseño con pila de libro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 de diseño con pila de libro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 de diseño con pila de libro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 de diseño con pila de libro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 de diseño con pila de libro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1276</TotalTime>
  <Words>1722</Words>
  <Application>Microsoft Office PowerPoint</Application>
  <PresentationFormat>Экран (4:3)</PresentationFormat>
  <Paragraphs>413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21</vt:i4>
      </vt:variant>
    </vt:vector>
  </HeadingPairs>
  <TitlesOfParts>
    <vt:vector size="23" baseType="lpstr">
      <vt:lpstr>Plantilla de diseño con pila de libros</vt:lpstr>
      <vt:lpstr>Тема Office</vt:lpstr>
      <vt:lpstr>Слайд 1</vt:lpstr>
      <vt:lpstr>Say what people use direct and reported speech for</vt:lpstr>
      <vt:lpstr>Read the dialogue between the members of a football fan's family. Find the sentences with reported speech. </vt:lpstr>
      <vt:lpstr>We use reported speech when we are saying what other people say, think or believe.</vt:lpstr>
      <vt:lpstr>When we are reporting things in the present, future or present perfect we don't change the tense.</vt:lpstr>
      <vt:lpstr>If the verb in the main sentence is in the past tense - the other verbs are usually in one of the past tense too.</vt:lpstr>
      <vt:lpstr>Tense Changes. Statements.</vt:lpstr>
      <vt:lpstr>Слайд 8</vt:lpstr>
      <vt:lpstr>Слайд 9</vt:lpstr>
      <vt:lpstr>Слайд 10</vt:lpstr>
      <vt:lpstr>Reported changes. Modal Verbs</vt:lpstr>
      <vt:lpstr>Changes of time words</vt:lpstr>
      <vt:lpstr>Changes of pronouns</vt:lpstr>
      <vt:lpstr>Слайд 14</vt:lpstr>
      <vt:lpstr>General Questions.</vt:lpstr>
      <vt:lpstr>Слайд 16</vt:lpstr>
      <vt:lpstr>Special Wh - Questions.</vt:lpstr>
      <vt:lpstr>Special Wh - Questions.</vt:lpstr>
      <vt:lpstr>Слайд 19</vt:lpstr>
      <vt:lpstr>Tense Changes. Commands.</vt:lpstr>
      <vt:lpstr>Слайд 21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Reported speech</dc:title>
  <dc:creator>Наташа</dc:creator>
  <cp:lastModifiedBy>Айгерим Советхановна</cp:lastModifiedBy>
  <cp:revision>116</cp:revision>
  <dcterms:created xsi:type="dcterms:W3CDTF">2007-11-06T11:44:12Z</dcterms:created>
  <dcterms:modified xsi:type="dcterms:W3CDTF">2020-03-21T09:55:47Z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TC011594403082</vt:lpwstr>
  </property>
</Properties>
</file>